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83" r:id="rId2"/>
    <p:sldId id="304" r:id="rId3"/>
    <p:sldId id="258" r:id="rId4"/>
    <p:sldId id="284" r:id="rId5"/>
    <p:sldId id="285" r:id="rId6"/>
    <p:sldId id="295" r:id="rId7"/>
    <p:sldId id="292" r:id="rId8"/>
    <p:sldId id="288" r:id="rId9"/>
    <p:sldId id="286" r:id="rId10"/>
    <p:sldId id="259" r:id="rId11"/>
    <p:sldId id="260" r:id="rId12"/>
    <p:sldId id="278" r:id="rId13"/>
    <p:sldId id="280" r:id="rId14"/>
    <p:sldId id="281" r:id="rId15"/>
    <p:sldId id="290" r:id="rId16"/>
    <p:sldId id="309" r:id="rId17"/>
    <p:sldId id="289" r:id="rId18"/>
    <p:sldId id="282" r:id="rId19"/>
    <p:sldId id="310" r:id="rId20"/>
    <p:sldId id="261" r:id="rId21"/>
    <p:sldId id="262" r:id="rId22"/>
    <p:sldId id="275" r:id="rId23"/>
    <p:sldId id="263" r:id="rId24"/>
    <p:sldId id="297" r:id="rId25"/>
    <p:sldId id="266" r:id="rId26"/>
    <p:sldId id="279" r:id="rId27"/>
    <p:sldId id="299" r:id="rId28"/>
    <p:sldId id="265" r:id="rId29"/>
    <p:sldId id="291" r:id="rId30"/>
    <p:sldId id="267" r:id="rId31"/>
    <p:sldId id="264" r:id="rId32"/>
    <p:sldId id="293" r:id="rId33"/>
    <p:sldId id="300" r:id="rId34"/>
    <p:sldId id="269" r:id="rId35"/>
    <p:sldId id="273" r:id="rId36"/>
    <p:sldId id="270" r:id="rId37"/>
    <p:sldId id="298" r:id="rId38"/>
    <p:sldId id="276" r:id="rId39"/>
    <p:sldId id="271" r:id="rId40"/>
    <p:sldId id="274" r:id="rId41"/>
    <p:sldId id="296" r:id="rId42"/>
    <p:sldId id="301" r:id="rId43"/>
    <p:sldId id="305" r:id="rId44"/>
    <p:sldId id="306" r:id="rId45"/>
    <p:sldId id="307" r:id="rId46"/>
    <p:sldId id="308" r:id="rId47"/>
    <p:sldId id="303" r:id="rId48"/>
    <p:sldId id="294" r:id="rId49"/>
    <p:sldId id="302" r:id="rId50"/>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p:scale>
          <a:sx n="50" d="100"/>
          <a:sy n="50" d="100"/>
        </p:scale>
        <p:origin x="1002"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3C47CA-0C39-449A-B8C1-37745A44A5D0}" type="datetimeFigureOut">
              <a:rPr lang="uk-UA" smtClean="0"/>
              <a:t>25.04.2021</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782FB-E3CB-4A8D-89C5-C96A63BE1F8C}" type="slidenum">
              <a:rPr lang="uk-UA" smtClean="0"/>
              <a:t>‹#›</a:t>
            </a:fld>
            <a:endParaRPr lang="uk-UA"/>
          </a:p>
        </p:txBody>
      </p:sp>
    </p:spTree>
    <p:extLst>
      <p:ext uri="{BB962C8B-B14F-4D97-AF65-F5344CB8AC3E}">
        <p14:creationId xmlns:p14="http://schemas.microsoft.com/office/powerpoint/2010/main" val="2552950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1261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4e59b5a0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4e59b5a0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9534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uk-UA" smtClean="0"/>
              <a:t>Зразок заголовка</a:t>
            </a:r>
            <a:endParaRPr lang="uk-UA"/>
          </a:p>
        </p:txBody>
      </p:sp>
      <p:sp>
        <p:nvSpPr>
          <p:cNvPr id="3" name="Пі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smtClean="0"/>
              <a:t>Клацніть, щоб редагувати стиль зразка підзаголовка</a:t>
            </a:r>
            <a:endParaRPr lang="uk-UA"/>
          </a:p>
        </p:txBody>
      </p:sp>
      <p:sp>
        <p:nvSpPr>
          <p:cNvPr id="4" name="Місце для дати 3"/>
          <p:cNvSpPr>
            <a:spLocks noGrp="1"/>
          </p:cNvSpPr>
          <p:nvPr>
            <p:ph type="dt" sz="half" idx="10"/>
          </p:nvPr>
        </p:nvSpPr>
        <p:spPr/>
        <p:txBody>
          <a:bodyPr/>
          <a:lstStyle/>
          <a:p>
            <a:fld id="{3033EC6B-6C7E-4B63-A955-31C2C3B03DB2}" type="datetimeFigureOut">
              <a:rPr lang="uk-UA" smtClean="0"/>
              <a:t>25.04.2021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D8C46105-BD38-4A25-8F54-75A49F38B9DA}" type="slidenum">
              <a:rPr lang="uk-UA" smtClean="0"/>
              <a:t>‹#›</a:t>
            </a:fld>
            <a:endParaRPr lang="uk-UA"/>
          </a:p>
        </p:txBody>
      </p:sp>
    </p:spTree>
    <p:extLst>
      <p:ext uri="{BB962C8B-B14F-4D97-AF65-F5344CB8AC3E}">
        <p14:creationId xmlns:p14="http://schemas.microsoft.com/office/powerpoint/2010/main" val="217287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3033EC6B-6C7E-4B63-A955-31C2C3B03DB2}" type="datetimeFigureOut">
              <a:rPr lang="uk-UA" smtClean="0"/>
              <a:t>25.04.2021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D8C46105-BD38-4A25-8F54-75A49F38B9DA}" type="slidenum">
              <a:rPr lang="uk-UA" smtClean="0"/>
              <a:t>‹#›</a:t>
            </a:fld>
            <a:endParaRPr lang="uk-UA"/>
          </a:p>
        </p:txBody>
      </p:sp>
    </p:spTree>
    <p:extLst>
      <p:ext uri="{BB962C8B-B14F-4D97-AF65-F5344CB8AC3E}">
        <p14:creationId xmlns:p14="http://schemas.microsoft.com/office/powerpoint/2010/main" val="4017099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724900" y="365125"/>
            <a:ext cx="2628900" cy="5811838"/>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838200" y="365125"/>
            <a:ext cx="7734300" cy="5811838"/>
          </a:xfrm>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3033EC6B-6C7E-4B63-A955-31C2C3B03DB2}" type="datetimeFigureOut">
              <a:rPr lang="uk-UA" smtClean="0"/>
              <a:t>25.04.2021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D8C46105-BD38-4A25-8F54-75A49F38B9DA}" type="slidenum">
              <a:rPr lang="uk-UA" smtClean="0"/>
              <a:t>‹#›</a:t>
            </a:fld>
            <a:endParaRPr lang="uk-UA"/>
          </a:p>
        </p:txBody>
      </p:sp>
    </p:spTree>
    <p:extLst>
      <p:ext uri="{BB962C8B-B14F-4D97-AF65-F5344CB8AC3E}">
        <p14:creationId xmlns:p14="http://schemas.microsoft.com/office/powerpoint/2010/main" val="258015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2133459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3033EC6B-6C7E-4B63-A955-31C2C3B03DB2}" type="datetimeFigureOut">
              <a:rPr lang="uk-UA" smtClean="0"/>
              <a:t>25.04.2021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D8C46105-BD38-4A25-8F54-75A49F38B9DA}" type="slidenum">
              <a:rPr lang="uk-UA" smtClean="0"/>
              <a:t>‹#›</a:t>
            </a:fld>
            <a:endParaRPr lang="uk-UA"/>
          </a:p>
        </p:txBody>
      </p:sp>
    </p:spTree>
    <p:extLst>
      <p:ext uri="{BB962C8B-B14F-4D97-AF65-F5344CB8AC3E}">
        <p14:creationId xmlns:p14="http://schemas.microsoft.com/office/powerpoint/2010/main" val="3966732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uk-UA" smtClean="0"/>
              <a:t>Зразок заголовка</a:t>
            </a:r>
            <a:endParaRPr lang="uk-UA"/>
          </a:p>
        </p:txBody>
      </p:sp>
      <p:sp>
        <p:nvSpPr>
          <p:cNvPr id="3" name="Місце для тексту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smtClean="0"/>
              <a:t>Редагувати стиль зразка тексту</a:t>
            </a:r>
          </a:p>
        </p:txBody>
      </p:sp>
      <p:sp>
        <p:nvSpPr>
          <p:cNvPr id="4" name="Місце для дати 3"/>
          <p:cNvSpPr>
            <a:spLocks noGrp="1"/>
          </p:cNvSpPr>
          <p:nvPr>
            <p:ph type="dt" sz="half" idx="10"/>
          </p:nvPr>
        </p:nvSpPr>
        <p:spPr/>
        <p:txBody>
          <a:bodyPr/>
          <a:lstStyle/>
          <a:p>
            <a:fld id="{3033EC6B-6C7E-4B63-A955-31C2C3B03DB2}" type="datetimeFigureOut">
              <a:rPr lang="uk-UA" smtClean="0"/>
              <a:t>25.04.2021</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D8C46105-BD38-4A25-8F54-75A49F38B9DA}" type="slidenum">
              <a:rPr lang="uk-UA" smtClean="0"/>
              <a:t>‹#›</a:t>
            </a:fld>
            <a:endParaRPr lang="uk-UA"/>
          </a:p>
        </p:txBody>
      </p:sp>
    </p:spTree>
    <p:extLst>
      <p:ext uri="{BB962C8B-B14F-4D97-AF65-F5344CB8AC3E}">
        <p14:creationId xmlns:p14="http://schemas.microsoft.com/office/powerpoint/2010/main" val="2313754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838200" y="1825625"/>
            <a:ext cx="5181600" cy="435133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6172200" y="1825625"/>
            <a:ext cx="5181600" cy="435133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3033EC6B-6C7E-4B63-A955-31C2C3B03DB2}" type="datetimeFigureOut">
              <a:rPr lang="uk-UA" smtClean="0"/>
              <a:t>25.04.2021</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D8C46105-BD38-4A25-8F54-75A49F38B9DA}" type="slidenum">
              <a:rPr lang="uk-UA" smtClean="0"/>
              <a:t>‹#›</a:t>
            </a:fld>
            <a:endParaRPr lang="uk-UA"/>
          </a:p>
        </p:txBody>
      </p:sp>
    </p:spTree>
    <p:extLst>
      <p:ext uri="{BB962C8B-B14F-4D97-AF65-F5344CB8AC3E}">
        <p14:creationId xmlns:p14="http://schemas.microsoft.com/office/powerpoint/2010/main" val="3649580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uk-UA" smtClean="0"/>
              <a:t>Зразок заголовка</a:t>
            </a:r>
            <a:endParaRPr lang="uk-UA"/>
          </a:p>
        </p:txBody>
      </p:sp>
      <p:sp>
        <p:nvSpPr>
          <p:cNvPr id="3" name="Місце для тексту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4" name="Місце для вмісту 3"/>
          <p:cNvSpPr>
            <a:spLocks noGrp="1"/>
          </p:cNvSpPr>
          <p:nvPr>
            <p:ph sz="half" idx="2"/>
          </p:nvPr>
        </p:nvSpPr>
        <p:spPr>
          <a:xfrm>
            <a:off x="839788" y="2505075"/>
            <a:ext cx="5157787" cy="368458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6" name="Місце для вмісту 5"/>
          <p:cNvSpPr>
            <a:spLocks noGrp="1"/>
          </p:cNvSpPr>
          <p:nvPr>
            <p:ph sz="quarter" idx="4"/>
          </p:nvPr>
        </p:nvSpPr>
        <p:spPr>
          <a:xfrm>
            <a:off x="6172200" y="2505075"/>
            <a:ext cx="5183188" cy="3684588"/>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3033EC6B-6C7E-4B63-A955-31C2C3B03DB2}" type="datetimeFigureOut">
              <a:rPr lang="uk-UA" smtClean="0"/>
              <a:t>25.04.2021</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D8C46105-BD38-4A25-8F54-75A49F38B9DA}" type="slidenum">
              <a:rPr lang="uk-UA" smtClean="0"/>
              <a:t>‹#›</a:t>
            </a:fld>
            <a:endParaRPr lang="uk-UA"/>
          </a:p>
        </p:txBody>
      </p:sp>
    </p:spTree>
    <p:extLst>
      <p:ext uri="{BB962C8B-B14F-4D97-AF65-F5344CB8AC3E}">
        <p14:creationId xmlns:p14="http://schemas.microsoft.com/office/powerpoint/2010/main" val="3686650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3033EC6B-6C7E-4B63-A955-31C2C3B03DB2}" type="datetimeFigureOut">
              <a:rPr lang="uk-UA" smtClean="0"/>
              <a:t>25.04.2021</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D8C46105-BD38-4A25-8F54-75A49F38B9DA}" type="slidenum">
              <a:rPr lang="uk-UA" smtClean="0"/>
              <a:t>‹#›</a:t>
            </a:fld>
            <a:endParaRPr lang="uk-UA"/>
          </a:p>
        </p:txBody>
      </p:sp>
    </p:spTree>
    <p:extLst>
      <p:ext uri="{BB962C8B-B14F-4D97-AF65-F5344CB8AC3E}">
        <p14:creationId xmlns:p14="http://schemas.microsoft.com/office/powerpoint/2010/main" val="1305503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3033EC6B-6C7E-4B63-A955-31C2C3B03DB2}" type="datetimeFigureOut">
              <a:rPr lang="uk-UA" smtClean="0"/>
              <a:t>25.04.2021</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D8C46105-BD38-4A25-8F54-75A49F38B9DA}" type="slidenum">
              <a:rPr lang="uk-UA" smtClean="0"/>
              <a:t>‹#›</a:t>
            </a:fld>
            <a:endParaRPr lang="uk-UA"/>
          </a:p>
        </p:txBody>
      </p:sp>
    </p:spTree>
    <p:extLst>
      <p:ext uri="{BB962C8B-B14F-4D97-AF65-F5344CB8AC3E}">
        <p14:creationId xmlns:p14="http://schemas.microsoft.com/office/powerpoint/2010/main" val="1244582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smtClean="0"/>
              <a:t>Зразок заголовка</a:t>
            </a:r>
            <a:endParaRPr lang="uk-UA"/>
          </a:p>
        </p:txBody>
      </p:sp>
      <p:sp>
        <p:nvSpPr>
          <p:cNvPr id="3" name="Місце для вмісту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Місце для дати 4"/>
          <p:cNvSpPr>
            <a:spLocks noGrp="1"/>
          </p:cNvSpPr>
          <p:nvPr>
            <p:ph type="dt" sz="half" idx="10"/>
          </p:nvPr>
        </p:nvSpPr>
        <p:spPr/>
        <p:txBody>
          <a:bodyPr/>
          <a:lstStyle/>
          <a:p>
            <a:fld id="{3033EC6B-6C7E-4B63-A955-31C2C3B03DB2}" type="datetimeFigureOut">
              <a:rPr lang="uk-UA" smtClean="0"/>
              <a:t>25.04.2021</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D8C46105-BD38-4A25-8F54-75A49F38B9DA}" type="slidenum">
              <a:rPr lang="uk-UA" smtClean="0"/>
              <a:t>‹#›</a:t>
            </a:fld>
            <a:endParaRPr lang="uk-UA"/>
          </a:p>
        </p:txBody>
      </p:sp>
    </p:spTree>
    <p:extLst>
      <p:ext uri="{BB962C8B-B14F-4D97-AF65-F5344CB8AC3E}">
        <p14:creationId xmlns:p14="http://schemas.microsoft.com/office/powerpoint/2010/main" val="2376776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Місце для дати 4"/>
          <p:cNvSpPr>
            <a:spLocks noGrp="1"/>
          </p:cNvSpPr>
          <p:nvPr>
            <p:ph type="dt" sz="half" idx="10"/>
          </p:nvPr>
        </p:nvSpPr>
        <p:spPr/>
        <p:txBody>
          <a:bodyPr/>
          <a:lstStyle/>
          <a:p>
            <a:fld id="{3033EC6B-6C7E-4B63-A955-31C2C3B03DB2}" type="datetimeFigureOut">
              <a:rPr lang="uk-UA" smtClean="0"/>
              <a:t>25.04.2021</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D8C46105-BD38-4A25-8F54-75A49F38B9DA}" type="slidenum">
              <a:rPr lang="uk-UA" smtClean="0"/>
              <a:t>‹#›</a:t>
            </a:fld>
            <a:endParaRPr lang="uk-UA"/>
          </a:p>
        </p:txBody>
      </p:sp>
    </p:spTree>
    <p:extLst>
      <p:ext uri="{BB962C8B-B14F-4D97-AF65-F5344CB8AC3E}">
        <p14:creationId xmlns:p14="http://schemas.microsoft.com/office/powerpoint/2010/main" val="956725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33EC6B-6C7E-4B63-A955-31C2C3B03DB2}" type="datetimeFigureOut">
              <a:rPr lang="uk-UA" smtClean="0"/>
              <a:t>25.04.2021</a:t>
            </a:fld>
            <a:endParaRPr lang="uk-UA"/>
          </a:p>
        </p:txBody>
      </p:sp>
      <p:sp>
        <p:nvSpPr>
          <p:cNvPr id="5" name="Місце для нижнього колонтитула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C46105-BD38-4A25-8F54-75A49F38B9DA}" type="slidenum">
              <a:rPr lang="uk-UA" smtClean="0"/>
              <a:t>‹#›</a:t>
            </a:fld>
            <a:endParaRPr lang="uk-UA"/>
          </a:p>
        </p:txBody>
      </p:sp>
    </p:spTree>
    <p:extLst>
      <p:ext uri="{BB962C8B-B14F-4D97-AF65-F5344CB8AC3E}">
        <p14:creationId xmlns:p14="http://schemas.microsoft.com/office/powerpoint/2010/main" val="359480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jpeg"/></Relationships>
</file>

<file path=ppt/slides/_rels/slide4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1.pn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2" Type="http://schemas.openxmlformats.org/officeDocument/2006/relationships/hyperlink" Target="https://uk.wikipedia.org/wiki/%D0%A0%D0%B5%D0%BD%D1%82%D0%B3%D0%B5%D0%BD_(%D0%BE%D0%B4%D0%B8%D0%BD%D0%B8%D1%86%D1%8F)"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068408" y="74736"/>
            <a:ext cx="7534656" cy="2123658"/>
          </a:xfrm>
          <a:prstGeom prst="rect">
            <a:avLst/>
          </a:prstGeom>
        </p:spPr>
        <p:txBody>
          <a:bodyPr wrap="square">
            <a:spAutoFit/>
          </a:bodyPr>
          <a:lstStyle/>
          <a:p>
            <a:pPr algn="ctr"/>
            <a:r>
              <a:rPr lang="uk-UA" sz="4400" b="1" dirty="0" smtClean="0">
                <a:solidFill>
                  <a:srgbClr val="002060"/>
                </a:solidFill>
                <a:latin typeface="Times New Roman" panose="02020603050405020304" pitchFamily="18" charset="0"/>
                <a:cs typeface="Times New Roman" panose="02020603050405020304" pitchFamily="18" charset="0"/>
              </a:rPr>
              <a:t>До дня 35-ліття </a:t>
            </a:r>
          </a:p>
          <a:p>
            <a:pPr algn="ctr"/>
            <a:r>
              <a:rPr lang="uk-UA" sz="4400" b="1" dirty="0" smtClean="0">
                <a:solidFill>
                  <a:srgbClr val="002060"/>
                </a:solidFill>
                <a:latin typeface="Times New Roman" panose="02020603050405020304" pitchFamily="18" charset="0"/>
                <a:cs typeface="Times New Roman" panose="02020603050405020304" pitchFamily="18" charset="0"/>
              </a:rPr>
              <a:t>Чорнобильської катастрофи</a:t>
            </a:r>
          </a:p>
          <a:p>
            <a:pPr algn="ctr"/>
            <a:r>
              <a:rPr lang="uk-UA" sz="4400" b="1" dirty="0" smtClean="0">
                <a:solidFill>
                  <a:srgbClr val="002060"/>
                </a:solidFill>
                <a:latin typeface="Times New Roman" panose="02020603050405020304" pitchFamily="18" charset="0"/>
                <a:cs typeface="Times New Roman" panose="02020603050405020304" pitchFamily="18" charset="0"/>
              </a:rPr>
              <a:t>26.04.1986 р</a:t>
            </a:r>
            <a:r>
              <a:rPr lang="uk-UA" sz="4400" b="1" dirty="0" smtClean="0">
                <a:solidFill>
                  <a:srgbClr val="002060"/>
                </a:solidFill>
                <a:latin typeface="Times New Roman" panose="02020603050405020304" pitchFamily="18" charset="0"/>
                <a:cs typeface="Times New Roman" panose="02020603050405020304" pitchFamily="18" charset="0"/>
              </a:rPr>
              <a:t>.</a:t>
            </a:r>
            <a:endParaRPr lang="uk-UA" sz="3200" b="1" dirty="0">
              <a:solidFill>
                <a:srgbClr val="002060"/>
              </a:solidFill>
            </a:endParaRPr>
          </a:p>
        </p:txBody>
      </p:sp>
      <p:pic>
        <p:nvPicPr>
          <p:cNvPr id="4" name="Рисунок 3"/>
          <p:cNvPicPr>
            <a:picLocks noChangeAspect="1"/>
          </p:cNvPicPr>
          <p:nvPr/>
        </p:nvPicPr>
        <p:blipFill>
          <a:blip r:embed="rId2"/>
          <a:stretch>
            <a:fillRect/>
          </a:stretch>
        </p:blipFill>
        <p:spPr>
          <a:xfrm>
            <a:off x="2068408" y="2127373"/>
            <a:ext cx="7743314" cy="4659606"/>
          </a:xfrm>
          <a:prstGeom prst="rect">
            <a:avLst/>
          </a:prstGeom>
        </p:spPr>
      </p:pic>
    </p:spTree>
    <p:extLst>
      <p:ext uri="{BB962C8B-B14F-4D97-AF65-F5344CB8AC3E}">
        <p14:creationId xmlns:p14="http://schemas.microsoft.com/office/powerpoint/2010/main" val="3697287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46888" y="366421"/>
            <a:ext cx="11786616" cy="2554545"/>
          </a:xfrm>
          <a:prstGeom prst="rect">
            <a:avLst/>
          </a:prstGeom>
        </p:spPr>
        <p:txBody>
          <a:bodyPr wrap="square">
            <a:spAutoFit/>
          </a:bodyPr>
          <a:lstStyle/>
          <a:p>
            <a:pPr algn="just"/>
            <a:r>
              <a:rPr lang="uk-UA" sz="2800" dirty="0" smtClean="0">
                <a:latin typeface="Times New Roman" panose="02020603050405020304" pitchFamily="18" charset="0"/>
                <a:cs typeface="Times New Roman" panose="02020603050405020304" pitchFamily="18" charset="0"/>
              </a:rPr>
              <a:t>    </a:t>
            </a:r>
            <a:r>
              <a:rPr lang="uk-UA" sz="3200" dirty="0" smtClean="0">
                <a:latin typeface="Times New Roman" panose="02020603050405020304" pitchFamily="18" charset="0"/>
                <a:cs typeface="Times New Roman" panose="02020603050405020304" pitchFamily="18" charset="0"/>
              </a:rPr>
              <a:t>Чорнобильській катастрофі присвоїли сім балів з 7 можливих за міжнародною шкалою ядерних подій (</a:t>
            </a:r>
            <a:r>
              <a:rPr lang="en-US" sz="3200" dirty="0" smtClean="0">
                <a:latin typeface="Times New Roman" panose="02020603050405020304" pitchFamily="18" charset="0"/>
                <a:cs typeface="Times New Roman" panose="02020603050405020304" pitchFamily="18" charset="0"/>
              </a:rPr>
              <a:t>INES), </a:t>
            </a:r>
            <a:r>
              <a:rPr lang="uk-UA" sz="3200" dirty="0" smtClean="0">
                <a:latin typeface="Times New Roman" panose="02020603050405020304" pitchFamily="18" charset="0"/>
                <a:cs typeface="Times New Roman" panose="02020603050405020304" pitchFamily="18" charset="0"/>
              </a:rPr>
              <a:t>що зробило її найбільшою техногенною катастрофою тих часів. Слід зазначити, що 7 балів також присвоїли аварії на АЕС Фукусіма-1, Японія, в 2011 році, де в результаті землетрусу теж сталася катастрофа.</a:t>
            </a:r>
            <a:endParaRPr lang="uk-UA" sz="32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309360" y="2920966"/>
            <a:ext cx="4985453" cy="3736742"/>
          </a:xfrm>
          <a:prstGeom prst="rect">
            <a:avLst/>
          </a:prstGeom>
        </p:spPr>
      </p:pic>
      <p:pic>
        <p:nvPicPr>
          <p:cNvPr id="4" name="Рисунок 3"/>
          <p:cNvPicPr>
            <a:picLocks noChangeAspect="1"/>
          </p:cNvPicPr>
          <p:nvPr/>
        </p:nvPicPr>
        <p:blipFill>
          <a:blip r:embed="rId3"/>
          <a:stretch>
            <a:fillRect/>
          </a:stretch>
        </p:blipFill>
        <p:spPr>
          <a:xfrm>
            <a:off x="687572" y="2958975"/>
            <a:ext cx="4883097" cy="3660723"/>
          </a:xfrm>
          <a:prstGeom prst="rect">
            <a:avLst/>
          </a:prstGeom>
        </p:spPr>
      </p:pic>
      <p:sp>
        <p:nvSpPr>
          <p:cNvPr id="6" name="Прямокутник 5"/>
          <p:cNvSpPr/>
          <p:nvPr/>
        </p:nvSpPr>
        <p:spPr>
          <a:xfrm>
            <a:off x="992775" y="-112900"/>
            <a:ext cx="10839762" cy="707886"/>
          </a:xfrm>
          <a:prstGeom prst="rect">
            <a:avLst/>
          </a:prstGeom>
        </p:spPr>
        <p:txBody>
          <a:bodyPr wrap="none">
            <a:spAutoFit/>
          </a:bodyPr>
          <a:lstStyle/>
          <a:p>
            <a:r>
              <a:rPr lang="uk-UA" sz="4000" b="1" dirty="0" smtClean="0">
                <a:solidFill>
                  <a:srgbClr val="C00000"/>
                </a:solidFill>
                <a:latin typeface="Times New Roman" panose="02020603050405020304" pitchFamily="18" charset="0"/>
                <a:cs typeface="Times New Roman" panose="02020603050405020304" pitchFamily="18" charset="0"/>
              </a:rPr>
              <a:t>Ще деякі цікаві  факти чорнобильської аварії</a:t>
            </a:r>
            <a:endParaRPr lang="uk-UA" sz="4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743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507976" y="105263"/>
            <a:ext cx="11415800" cy="2554545"/>
          </a:xfrm>
          <a:prstGeom prst="rect">
            <a:avLst/>
          </a:prstGeom>
        </p:spPr>
        <p:txBody>
          <a:bodyPr wrap="square">
            <a:spAutoFit/>
          </a:bodyPr>
          <a:lstStyle/>
          <a:p>
            <a:pPr algn="just"/>
            <a:r>
              <a:rPr lang="uk-UA" sz="3200" dirty="0" smtClean="0">
                <a:latin typeface="Times New Roman" panose="02020603050405020304" pitchFamily="18" charset="0"/>
                <a:cs typeface="Times New Roman" panose="02020603050405020304" pitchFamily="18" charset="0"/>
              </a:rPr>
              <a:t> В результаті аварії на Чорнобильській АЕС було викинуто в 100 разів більше радіації, ніж від ефекту атомних бомб, скинутих на Хіросіму і Нагасакі в 1945-у р., а саме сумарний </a:t>
            </a:r>
            <a:r>
              <a:rPr lang="uk-UA" sz="3200" dirty="0">
                <a:latin typeface="Times New Roman" panose="02020603050405020304" pitchFamily="18" charset="0"/>
                <a:cs typeface="Times New Roman" panose="02020603050405020304" pitchFamily="18" charset="0"/>
              </a:rPr>
              <a:t>вихід радіоактивних матеріалів становив 50 мільйонів кюрі, що рівнозначно наслідкам вибухів 500 атомних </a:t>
            </a:r>
            <a:r>
              <a:rPr lang="uk-UA" sz="3200" dirty="0" smtClean="0">
                <a:latin typeface="Times New Roman" panose="02020603050405020304" pitchFamily="18" charset="0"/>
                <a:cs typeface="Times New Roman" panose="02020603050405020304" pitchFamily="18" charset="0"/>
              </a:rPr>
              <a:t>бомб.</a:t>
            </a:r>
            <a:endParaRPr lang="uk-UA" sz="32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40792" y="2659809"/>
            <a:ext cx="5346192" cy="4198192"/>
          </a:xfrm>
          <a:prstGeom prst="rect">
            <a:avLst/>
          </a:prstGeom>
        </p:spPr>
      </p:pic>
      <p:pic>
        <p:nvPicPr>
          <p:cNvPr id="5" name="Рисунок 4"/>
          <p:cNvPicPr>
            <a:picLocks noChangeAspect="1"/>
          </p:cNvPicPr>
          <p:nvPr/>
        </p:nvPicPr>
        <p:blipFill>
          <a:blip r:embed="rId3"/>
          <a:stretch>
            <a:fillRect/>
          </a:stretch>
        </p:blipFill>
        <p:spPr>
          <a:xfrm>
            <a:off x="5861788" y="2651293"/>
            <a:ext cx="5613932" cy="4206707"/>
          </a:xfrm>
          <a:prstGeom prst="rect">
            <a:avLst/>
          </a:prstGeom>
        </p:spPr>
      </p:pic>
    </p:spTree>
    <p:extLst>
      <p:ext uri="{BB962C8B-B14F-4D97-AF65-F5344CB8AC3E}">
        <p14:creationId xmlns:p14="http://schemas.microsoft.com/office/powerpoint/2010/main" val="42505470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82296" y="880038"/>
            <a:ext cx="3895344" cy="4708981"/>
          </a:xfrm>
          <a:prstGeom prst="rect">
            <a:avLst/>
          </a:prstGeom>
        </p:spPr>
        <p:txBody>
          <a:bodyPr wrap="square">
            <a:spAutoFit/>
          </a:bodyPr>
          <a:lstStyle/>
          <a:p>
            <a:pPr marL="457200" indent="-457200" algn="just">
              <a:spcAft>
                <a:spcPts val="0"/>
              </a:spcAft>
              <a:buFontTx/>
              <a:buChar char="-"/>
            </a:pPr>
            <a:r>
              <a:rPr lang="uk-UA" sz="2800" dirty="0" smtClean="0">
                <a:latin typeface="Times New Roman" panose="02020603050405020304" pitchFamily="18" charset="0"/>
                <a:ea typeface="Times New Roman" panose="02020603050405020304" pitchFamily="18" charset="0"/>
                <a:cs typeface="Times New Roman" panose="02020603050405020304" pitchFamily="18" charset="0"/>
              </a:rPr>
              <a:t>З </a:t>
            </a:r>
            <a:r>
              <a:rPr lang="uk-UA" sz="2800" dirty="0">
                <a:latin typeface="Times New Roman" panose="02020603050405020304" pitchFamily="18" charset="0"/>
                <a:ea typeface="Times New Roman" panose="02020603050405020304" pitchFamily="18" charset="0"/>
                <a:cs typeface="Times New Roman" panose="02020603050405020304" pitchFamily="18" charset="0"/>
              </a:rPr>
              <a:t>жерла реактора піднявся стовп продуктів </a:t>
            </a:r>
            <a:r>
              <a:rPr lang="uk-UA" sz="2800" dirty="0" smtClean="0">
                <a:latin typeface="Times New Roman" panose="02020603050405020304" pitchFamily="18" charset="0"/>
                <a:ea typeface="Times New Roman" panose="02020603050405020304" pitchFamily="18" charset="0"/>
                <a:cs typeface="Times New Roman" panose="02020603050405020304" pitchFamily="18" charset="0"/>
              </a:rPr>
              <a:t>горіння висотою </a:t>
            </a:r>
            <a:r>
              <a:rPr lang="uk-UA" sz="2800" dirty="0">
                <a:latin typeface="Times New Roman" panose="02020603050405020304" pitchFamily="18" charset="0"/>
                <a:ea typeface="Times New Roman" panose="02020603050405020304" pitchFamily="18" charset="0"/>
                <a:cs typeface="Times New Roman" panose="02020603050405020304" pitchFamily="18" charset="0"/>
              </a:rPr>
              <a:t>в кілька метрів заввишки. </a:t>
            </a:r>
            <a:endParaRPr lang="uk-UA"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spcAft>
                <a:spcPts val="0"/>
              </a:spcAft>
              <a:buFontTx/>
              <a:buChar char="-"/>
            </a:pPr>
            <a:r>
              <a:rPr lang="uk-UA" sz="3200" b="1" dirty="0" smtClean="0">
                <a:latin typeface="Times New Roman" panose="02020603050405020304" pitchFamily="18" charset="0"/>
                <a:ea typeface="Times New Roman" panose="02020603050405020304" pitchFamily="18" charset="0"/>
                <a:cs typeface="Times New Roman" panose="02020603050405020304" pitchFamily="18" charset="0"/>
              </a:rPr>
              <a:t>Із </a:t>
            </a:r>
            <a:r>
              <a:rPr lang="uk-UA" sz="3200" b="1" dirty="0">
                <a:latin typeface="Times New Roman" panose="02020603050405020304" pitchFamily="18" charset="0"/>
                <a:ea typeface="Times New Roman" panose="02020603050405020304" pitchFamily="18" charset="0"/>
                <a:cs typeface="Times New Roman" panose="02020603050405020304" pitchFamily="18" charset="0"/>
              </a:rPr>
              <a:t>190 </a:t>
            </a:r>
            <a:r>
              <a:rPr lang="uk-UA" sz="3200" b="1" dirty="0" err="1">
                <a:latin typeface="Times New Roman" panose="02020603050405020304" pitchFamily="18" charset="0"/>
                <a:ea typeface="Times New Roman" panose="02020603050405020304" pitchFamily="18" charset="0"/>
                <a:cs typeface="Times New Roman" panose="02020603050405020304" pitchFamily="18" charset="0"/>
              </a:rPr>
              <a:t>тонн</a:t>
            </a:r>
            <a:r>
              <a:rPr lang="uk-UA" sz="3200" b="1" dirty="0">
                <a:latin typeface="Times New Roman" panose="02020603050405020304" pitchFamily="18" charset="0"/>
                <a:ea typeface="Times New Roman" panose="02020603050405020304" pitchFamily="18" charset="0"/>
                <a:cs typeface="Times New Roman" panose="02020603050405020304" pitchFamily="18" charset="0"/>
              </a:rPr>
              <a:t> ядерного палива 90 % потрапило в атмосферу землі</a:t>
            </a:r>
            <a:r>
              <a:rPr lang="uk-UA" sz="32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uk-UA"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4209288" y="180433"/>
            <a:ext cx="7982712" cy="6108192"/>
          </a:xfrm>
          <a:prstGeom prst="rect">
            <a:avLst/>
          </a:prstGeom>
        </p:spPr>
      </p:pic>
      <p:pic>
        <p:nvPicPr>
          <p:cNvPr id="3" name="Рисунок 2"/>
          <p:cNvPicPr>
            <a:picLocks noChangeAspect="1"/>
          </p:cNvPicPr>
          <p:nvPr/>
        </p:nvPicPr>
        <p:blipFill>
          <a:blip r:embed="rId3"/>
          <a:stretch>
            <a:fillRect/>
          </a:stretch>
        </p:blipFill>
        <p:spPr>
          <a:xfrm>
            <a:off x="4059936" y="2459736"/>
            <a:ext cx="3257709" cy="4398264"/>
          </a:xfrm>
          <a:prstGeom prst="rect">
            <a:avLst/>
          </a:prstGeom>
        </p:spPr>
      </p:pic>
    </p:spTree>
    <p:extLst>
      <p:ext uri="{BB962C8B-B14F-4D97-AF65-F5344CB8AC3E}">
        <p14:creationId xmlns:p14="http://schemas.microsoft.com/office/powerpoint/2010/main" val="2243393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502920" y="265176"/>
            <a:ext cx="11265408" cy="1815882"/>
          </a:xfrm>
          <a:prstGeom prst="rect">
            <a:avLst/>
          </a:prstGeom>
        </p:spPr>
        <p:txBody>
          <a:bodyPr wrap="square">
            <a:spAutoFit/>
          </a:bodyPr>
          <a:lstStyle/>
          <a:p>
            <a:pPr algn="just">
              <a:spcAft>
                <a:spcPts val="0"/>
              </a:spcAft>
            </a:pPr>
            <a:r>
              <a:rPr lang="uk-UA"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uk-UA" sz="2800" dirty="0">
                <a:latin typeface="Times New Roman" panose="02020603050405020304" pitchFamily="18" charset="0"/>
                <a:ea typeface="Times New Roman" panose="02020603050405020304" pitchFamily="18" charset="0"/>
                <a:cs typeface="Times New Roman" panose="02020603050405020304" pitchFamily="18" charset="0"/>
              </a:rPr>
              <a:t>Для гасіння пожежі застосовувалися вертольоти, що скидали спеціальні склади для гасіння і запобігання ланцюговій реакції, а </a:t>
            </a:r>
            <a:r>
              <a:rPr lang="uk-UA" sz="2800" dirty="0" smtClean="0">
                <a:latin typeface="Times New Roman" panose="02020603050405020304" pitchFamily="18" charset="0"/>
                <a:ea typeface="Times New Roman" panose="02020603050405020304" pitchFamily="18" charset="0"/>
                <a:cs typeface="Times New Roman" panose="02020603050405020304" pitchFamily="18" charset="0"/>
              </a:rPr>
              <a:t>також  </a:t>
            </a:r>
            <a:r>
              <a:rPr lang="uk-UA" sz="2800" dirty="0">
                <a:latin typeface="Times New Roman" panose="02020603050405020304" pitchFamily="18" charset="0"/>
                <a:ea typeface="Times New Roman" panose="02020603050405020304" pitchFamily="18" charset="0"/>
                <a:cs typeface="Times New Roman" panose="02020603050405020304" pitchFamily="18" charset="0"/>
              </a:rPr>
              <a:t>пісок і глину. Надалі виявилося, що вони, можливо, ще більш збільшили температуру реактора. Тільки </a:t>
            </a:r>
            <a:r>
              <a:rPr lang="uk-UA"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9 травня </a:t>
            </a:r>
            <a:r>
              <a:rPr lang="uk-UA" sz="2800" dirty="0">
                <a:latin typeface="Times New Roman" panose="02020603050405020304" pitchFamily="18" charset="0"/>
                <a:ea typeface="Times New Roman" panose="02020603050405020304" pitchFamily="18" charset="0"/>
                <a:cs typeface="Times New Roman" panose="02020603050405020304" pitchFamily="18" charset="0"/>
              </a:rPr>
              <a:t>вдалося приборкати пожежу.</a:t>
            </a:r>
            <a:endParaRPr lang="uk-UA"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5801063" y="2450812"/>
            <a:ext cx="6150145" cy="4163175"/>
          </a:xfrm>
          <a:prstGeom prst="rect">
            <a:avLst/>
          </a:prstGeom>
        </p:spPr>
      </p:pic>
      <p:pic>
        <p:nvPicPr>
          <p:cNvPr id="3" name="Рисунок 2"/>
          <p:cNvPicPr>
            <a:picLocks noChangeAspect="1"/>
          </p:cNvPicPr>
          <p:nvPr/>
        </p:nvPicPr>
        <p:blipFill>
          <a:blip r:embed="rId3"/>
          <a:stretch>
            <a:fillRect/>
          </a:stretch>
        </p:blipFill>
        <p:spPr>
          <a:xfrm>
            <a:off x="825057" y="4297680"/>
            <a:ext cx="4264000" cy="2837498"/>
          </a:xfrm>
          <a:prstGeom prst="rect">
            <a:avLst/>
          </a:prstGeom>
        </p:spPr>
      </p:pic>
      <p:pic>
        <p:nvPicPr>
          <p:cNvPr id="5" name="Рисунок 4"/>
          <p:cNvPicPr>
            <a:picLocks noChangeAspect="1"/>
          </p:cNvPicPr>
          <p:nvPr/>
        </p:nvPicPr>
        <p:blipFill rotWithShape="1">
          <a:blip r:embed="rId4"/>
          <a:srcRect l="6695" t="25205" r="37467" b="24272"/>
          <a:stretch/>
        </p:blipFill>
        <p:spPr>
          <a:xfrm>
            <a:off x="1926932" y="2057510"/>
            <a:ext cx="4401461" cy="2240170"/>
          </a:xfrm>
          <a:prstGeom prst="rect">
            <a:avLst/>
          </a:prstGeom>
        </p:spPr>
      </p:pic>
    </p:spTree>
    <p:extLst>
      <p:ext uri="{BB962C8B-B14F-4D97-AF65-F5344CB8AC3E}">
        <p14:creationId xmlns:p14="http://schemas.microsoft.com/office/powerpoint/2010/main" val="3717884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356616" y="0"/>
            <a:ext cx="11301984" cy="4401205"/>
          </a:xfrm>
          <a:prstGeom prst="rect">
            <a:avLst/>
          </a:prstGeom>
        </p:spPr>
        <p:txBody>
          <a:bodyPr wrap="square">
            <a:spAutoFit/>
          </a:bodyPr>
          <a:lstStyle/>
          <a:p>
            <a:pPr indent="449580" algn="just">
              <a:spcAft>
                <a:spcPts val="0"/>
              </a:spcAft>
            </a:pPr>
            <a:r>
              <a:rPr lang="uk-UA" sz="2800" dirty="0">
                <a:latin typeface="Times New Roman" panose="02020603050405020304" pitchFamily="18" charset="0"/>
                <a:ea typeface="Times New Roman" panose="02020603050405020304" pitchFamily="18" charset="0"/>
                <a:cs typeface="Times New Roman" panose="02020603050405020304" pitchFamily="18" charset="0"/>
              </a:rPr>
              <a:t>У перші хвилини та години аварії вважалося, що лиха вдасться уникнути і все закінчиться тільки пожежею. І, хоч партійні та державні органи були проінформовані одразу ж, </a:t>
            </a:r>
            <a:r>
              <a:rPr lang="uk-UA" sz="2800" b="1" dirty="0">
                <a:latin typeface="Times New Roman" panose="02020603050405020304" pitchFamily="18" charset="0"/>
                <a:ea typeface="Times New Roman" panose="02020603050405020304" pitchFamily="18" charset="0"/>
                <a:cs typeface="Times New Roman" panose="02020603050405020304" pitchFamily="18" charset="0"/>
              </a:rPr>
              <a:t>термінових заходів вони не вжили.</a:t>
            </a:r>
            <a:r>
              <a:rPr lang="uk-UA" sz="2800" dirty="0">
                <a:latin typeface="Times New Roman" panose="02020603050405020304" pitchFamily="18" charset="0"/>
                <a:ea typeface="Times New Roman" panose="02020603050405020304" pitchFamily="18" charset="0"/>
                <a:cs typeface="Times New Roman" panose="02020603050405020304" pitchFamily="18" charset="0"/>
              </a:rPr>
              <a:t> Свідчить Людмила Харитонова, інженер ЧАЕС: </a:t>
            </a:r>
            <a:r>
              <a:rPr lang="uk-UA" sz="2800" i="1" dirty="0">
                <a:latin typeface="Times New Roman" panose="02020603050405020304" pitchFamily="18" charset="0"/>
                <a:ea typeface="Times New Roman" panose="02020603050405020304" pitchFamily="18" charset="0"/>
                <a:cs typeface="Times New Roman" panose="02020603050405020304" pitchFamily="18" charset="0"/>
              </a:rPr>
              <a:t>«У суботу, 26 квітня вже готувалися до свята Першотравня. Весна. Квітнуть сади. Я зранку попрала і розвісила на балконі білизну. Діти пішли до школи, малюки грали на вулиці в пісочниці, каталися на велосипедах…. Після обіду почали мити місто. Діти повернулися зі школи. Там їх попередили, щоб не виходили на вулицю, а вдома робили вологе прибирання. Тоді до свідомості дійшло, що це серйозно</a:t>
            </a:r>
            <a:r>
              <a:rPr lang="uk-UA" sz="2800" i="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uk-UA" sz="2000" i="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651760" y="4305470"/>
            <a:ext cx="5334355" cy="2552530"/>
          </a:xfrm>
          <a:prstGeom prst="rect">
            <a:avLst/>
          </a:prstGeom>
        </p:spPr>
      </p:pic>
      <p:sp>
        <p:nvSpPr>
          <p:cNvPr id="4" name="TextBox 3"/>
          <p:cNvSpPr txBox="1"/>
          <p:nvPr/>
        </p:nvSpPr>
        <p:spPr>
          <a:xfrm>
            <a:off x="8972497" y="6332327"/>
            <a:ext cx="2900254" cy="461665"/>
          </a:xfrm>
          <a:prstGeom prst="rect">
            <a:avLst/>
          </a:prstGeom>
          <a:noFill/>
        </p:spPr>
        <p:txBody>
          <a:bodyPr wrap="square" rtlCol="0">
            <a:spAutoFit/>
          </a:bodyPr>
          <a:lstStyle/>
          <a:p>
            <a:r>
              <a:rPr lang="uk-UA" sz="2400" b="1" dirty="0" smtClean="0"/>
              <a:t>1 травня у Києві</a:t>
            </a:r>
            <a:endParaRPr lang="uk-UA" sz="2400" b="1" dirty="0"/>
          </a:p>
        </p:txBody>
      </p:sp>
      <p:pic>
        <p:nvPicPr>
          <p:cNvPr id="5" name="Рисунок 4"/>
          <p:cNvPicPr>
            <a:picLocks noChangeAspect="1"/>
          </p:cNvPicPr>
          <p:nvPr/>
        </p:nvPicPr>
        <p:blipFill>
          <a:blip r:embed="rId3"/>
          <a:stretch>
            <a:fillRect/>
          </a:stretch>
        </p:blipFill>
        <p:spPr>
          <a:xfrm>
            <a:off x="7674049" y="3852534"/>
            <a:ext cx="4346010" cy="2479793"/>
          </a:xfrm>
          <a:prstGeom prst="rect">
            <a:avLst/>
          </a:prstGeom>
        </p:spPr>
      </p:pic>
      <p:pic>
        <p:nvPicPr>
          <p:cNvPr id="6" name="Рисунок 5"/>
          <p:cNvPicPr>
            <a:picLocks noChangeAspect="1"/>
          </p:cNvPicPr>
          <p:nvPr/>
        </p:nvPicPr>
        <p:blipFill rotWithShape="1">
          <a:blip r:embed="rId4"/>
          <a:srcRect r="13271"/>
          <a:stretch/>
        </p:blipFill>
        <p:spPr>
          <a:xfrm>
            <a:off x="0" y="4599432"/>
            <a:ext cx="2834073" cy="1806047"/>
          </a:xfrm>
          <a:prstGeom prst="rect">
            <a:avLst/>
          </a:prstGeom>
        </p:spPr>
      </p:pic>
    </p:spTree>
    <p:extLst>
      <p:ext uri="{BB962C8B-B14F-4D97-AF65-F5344CB8AC3E}">
        <p14:creationId xmlns:p14="http://schemas.microsoft.com/office/powerpoint/2010/main" val="32365691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09728" y="0"/>
            <a:ext cx="11905488" cy="3724096"/>
          </a:xfrm>
          <a:prstGeom prst="rect">
            <a:avLst/>
          </a:prstGeom>
        </p:spPr>
        <p:txBody>
          <a:bodyPr wrap="square">
            <a:spAutoFit/>
          </a:bodyPr>
          <a:lstStyle/>
          <a:p>
            <a:pPr indent="449580" algn="just">
              <a:spcAft>
                <a:spcPts val="0"/>
              </a:spcAft>
            </a:pPr>
            <a:r>
              <a:rPr lang="uk-UA" sz="2800" dirty="0">
                <a:latin typeface="Times New Roman" panose="02020603050405020304" pitchFamily="18" charset="0"/>
                <a:ea typeface="Times New Roman" panose="02020603050405020304" pitchFamily="18" charset="0"/>
                <a:cs typeface="Times New Roman" panose="02020603050405020304" pitchFamily="18" charset="0"/>
              </a:rPr>
              <a:t>Основна маса жителів міста Прип'ять про аварію дізналися тільки в середині дня 26 квітня. Поки місто жило звичайним життям, радіоактивні речовини поширювалися з величезною швидкістю, переносилися з вітром. </a:t>
            </a:r>
            <a:endParaRPr lang="uk-UA"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spcAft>
                <a:spcPts val="0"/>
              </a:spcAft>
            </a:pPr>
            <a:r>
              <a:rPr lang="uk-UA" sz="3200" b="1" dirty="0" smtClean="0">
                <a:latin typeface="Times New Roman" panose="02020603050405020304" pitchFamily="18" charset="0"/>
                <a:ea typeface="Times New Roman" panose="02020603050405020304" pitchFamily="18" charset="0"/>
                <a:cs typeface="Times New Roman" panose="02020603050405020304" pitchFamily="18" charset="0"/>
              </a:rPr>
              <a:t>В </a:t>
            </a:r>
            <a:r>
              <a:rPr lang="uk-UA" sz="3200" b="1" dirty="0">
                <a:latin typeface="Times New Roman" panose="02020603050405020304" pitchFamily="18" charset="0"/>
                <a:ea typeface="Times New Roman" panose="02020603050405020304" pitchFamily="18" charset="0"/>
                <a:cs typeface="Times New Roman" panose="02020603050405020304" pitchFamily="18" charset="0"/>
              </a:rPr>
              <a:t>Україні зараженою виявилася територія в 50 тис. квадратних кілометрів у 12 областях</a:t>
            </a:r>
            <a:r>
              <a:rPr lang="uk-UA" sz="32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ru-RU"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ea typeface="Times New Roman" panose="02020603050405020304" pitchFamily="18" charset="0"/>
                <a:cs typeface="Times New Roman" panose="02020603050405020304" pitchFamily="18" charset="0"/>
              </a:rPr>
              <a:t>На цій території</a:t>
            </a:r>
            <a:r>
              <a:rPr lang="ru-RU" sz="3200" b="1" dirty="0">
                <a:latin typeface="Times New Roman" panose="02020603050405020304" pitchFamily="18" charset="0"/>
                <a:ea typeface="Times New Roman" panose="02020603050405020304" pitchFamily="18" charset="0"/>
                <a:cs typeface="Times New Roman" panose="02020603050405020304" pitchFamily="18" charset="0"/>
              </a:rPr>
              <a:t> розташовані 2294 населені пункти.  </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Непридатними для проживання залишилися </a:t>
            </a:r>
            <a:r>
              <a:rPr lang="ru-RU" sz="2800" b="1" dirty="0">
                <a:latin typeface="Times New Roman" panose="02020603050405020304" pitchFamily="18" charset="0"/>
                <a:ea typeface="Times New Roman" panose="02020603050405020304" pitchFamily="18" charset="0"/>
                <a:cs typeface="Times New Roman" panose="02020603050405020304" pitchFamily="18" charset="0"/>
              </a:rPr>
              <a:t>150 тисяч квадратних кілометрів </a:t>
            </a:r>
            <a:r>
              <a:rPr lang="ru-RU" sz="2800" dirty="0">
                <a:latin typeface="Times New Roman" panose="02020603050405020304" pitchFamily="18" charset="0"/>
                <a:ea typeface="Times New Roman" panose="02020603050405020304" pitchFamily="18" charset="0"/>
                <a:cs typeface="Times New Roman" panose="02020603050405020304" pitchFamily="18" charset="0"/>
              </a:rPr>
              <a:t>довкола Чорнобильської АЕС.</a:t>
            </a:r>
            <a:endParaRPr lang="uk-U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0" y="3724096"/>
            <a:ext cx="4962163" cy="2647938"/>
          </a:xfrm>
          <a:prstGeom prst="rect">
            <a:avLst/>
          </a:prstGeom>
        </p:spPr>
      </p:pic>
      <p:pic>
        <p:nvPicPr>
          <p:cNvPr id="8" name="Рисунок 7"/>
          <p:cNvPicPr>
            <a:picLocks noChangeAspect="1"/>
          </p:cNvPicPr>
          <p:nvPr/>
        </p:nvPicPr>
        <p:blipFill>
          <a:blip r:embed="rId3"/>
          <a:stretch>
            <a:fillRect/>
          </a:stretch>
        </p:blipFill>
        <p:spPr>
          <a:xfrm>
            <a:off x="4149674" y="3927138"/>
            <a:ext cx="5695593" cy="2930861"/>
          </a:xfrm>
          <a:prstGeom prst="rect">
            <a:avLst/>
          </a:prstGeom>
        </p:spPr>
      </p:pic>
      <p:pic>
        <p:nvPicPr>
          <p:cNvPr id="5" name="Рисунок 4"/>
          <p:cNvPicPr>
            <a:picLocks noChangeAspect="1"/>
          </p:cNvPicPr>
          <p:nvPr/>
        </p:nvPicPr>
        <p:blipFill>
          <a:blip r:embed="rId4"/>
          <a:stretch>
            <a:fillRect/>
          </a:stretch>
        </p:blipFill>
        <p:spPr>
          <a:xfrm>
            <a:off x="8043672" y="3311559"/>
            <a:ext cx="4218432" cy="2081010"/>
          </a:xfrm>
          <a:prstGeom prst="rect">
            <a:avLst/>
          </a:prstGeom>
        </p:spPr>
      </p:pic>
    </p:spTree>
    <p:extLst>
      <p:ext uri="{BB962C8B-B14F-4D97-AF65-F5344CB8AC3E}">
        <p14:creationId xmlns:p14="http://schemas.microsoft.com/office/powerpoint/2010/main" val="6515039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713232" y="180862"/>
            <a:ext cx="11201400" cy="1569660"/>
          </a:xfrm>
          <a:prstGeom prst="rect">
            <a:avLst/>
          </a:prstGeom>
        </p:spPr>
        <p:txBody>
          <a:bodyPr wrap="square">
            <a:spAutoFit/>
          </a:bodyPr>
          <a:lstStyle/>
          <a:p>
            <a:pPr algn="just"/>
            <a:r>
              <a:rPr lang="uk-UA" sz="3200" b="1" dirty="0" smtClean="0">
                <a:latin typeface="Times New Roman" panose="02020603050405020304" pitchFamily="18" charset="0"/>
                <a:cs typeface="Times New Roman" panose="02020603050405020304" pitchFamily="18" charset="0"/>
              </a:rPr>
              <a:t>   В цілому потерпілих від Чорнобильської катастрофи налічується в Україні понад 3,5 млн. осіб, з них 1,3 млн. дітей.</a:t>
            </a:r>
            <a:endParaRPr lang="uk-UA" sz="32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96011" y="2979062"/>
            <a:ext cx="4690872" cy="3374136"/>
          </a:xfrm>
          <a:prstGeom prst="rect">
            <a:avLst/>
          </a:prstGeom>
        </p:spPr>
      </p:pic>
      <p:pic>
        <p:nvPicPr>
          <p:cNvPr id="5" name="Рисунок 4"/>
          <p:cNvPicPr>
            <a:picLocks noChangeAspect="1"/>
          </p:cNvPicPr>
          <p:nvPr/>
        </p:nvPicPr>
        <p:blipFill>
          <a:blip r:embed="rId3"/>
          <a:stretch>
            <a:fillRect/>
          </a:stretch>
        </p:blipFill>
        <p:spPr>
          <a:xfrm>
            <a:off x="7723634" y="1766928"/>
            <a:ext cx="4439412" cy="2534761"/>
          </a:xfrm>
          <a:prstGeom prst="rect">
            <a:avLst/>
          </a:prstGeom>
        </p:spPr>
      </p:pic>
      <p:pic>
        <p:nvPicPr>
          <p:cNvPr id="6" name="Рисунок 5"/>
          <p:cNvPicPr>
            <a:picLocks noChangeAspect="1"/>
          </p:cNvPicPr>
          <p:nvPr/>
        </p:nvPicPr>
        <p:blipFill>
          <a:blip r:embed="rId4"/>
          <a:stretch>
            <a:fillRect/>
          </a:stretch>
        </p:blipFill>
        <p:spPr>
          <a:xfrm>
            <a:off x="5388293" y="4270259"/>
            <a:ext cx="4340923" cy="2740571"/>
          </a:xfrm>
          <a:prstGeom prst="rect">
            <a:avLst/>
          </a:prstGeom>
        </p:spPr>
      </p:pic>
      <p:pic>
        <p:nvPicPr>
          <p:cNvPr id="7" name="Рисунок 6"/>
          <p:cNvPicPr>
            <a:picLocks noChangeAspect="1"/>
          </p:cNvPicPr>
          <p:nvPr/>
        </p:nvPicPr>
        <p:blipFill>
          <a:blip r:embed="rId5"/>
          <a:stretch>
            <a:fillRect/>
          </a:stretch>
        </p:blipFill>
        <p:spPr>
          <a:xfrm>
            <a:off x="3842005" y="1217707"/>
            <a:ext cx="4550664" cy="3036146"/>
          </a:xfrm>
          <a:prstGeom prst="rect">
            <a:avLst/>
          </a:prstGeom>
        </p:spPr>
      </p:pic>
    </p:spTree>
    <p:extLst>
      <p:ext uri="{BB962C8B-B14F-4D97-AF65-F5344CB8AC3E}">
        <p14:creationId xmlns:p14="http://schemas.microsoft.com/office/powerpoint/2010/main" val="11540537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240323" y="470699"/>
            <a:ext cx="11463997" cy="3108543"/>
          </a:xfrm>
          <a:prstGeom prst="rect">
            <a:avLst/>
          </a:prstGeom>
        </p:spPr>
        <p:txBody>
          <a:bodyPr wrap="square">
            <a:spAutoFit/>
          </a:bodyPr>
          <a:lstStyle/>
          <a:p>
            <a:pPr algn="just"/>
            <a:r>
              <a:rPr lang="uk-UA" sz="2800" dirty="0" smtClean="0">
                <a:latin typeface="Times New Roman" panose="02020603050405020304" pitchFamily="18" charset="0"/>
                <a:cs typeface="Times New Roman" panose="02020603050405020304" pitchFamily="18" charset="0"/>
              </a:rPr>
              <a:t> Евакуацію </a:t>
            </a:r>
            <a:r>
              <a:rPr lang="uk-UA" sz="2800" dirty="0">
                <a:latin typeface="Times New Roman" panose="02020603050405020304" pitchFamily="18" charset="0"/>
                <a:cs typeface="Times New Roman" panose="02020603050405020304" pitchFamily="18" charset="0"/>
              </a:rPr>
              <a:t>запланували на 26 квітня, але затримали за рішенням уряду </a:t>
            </a:r>
            <a:r>
              <a:rPr lang="uk-UA" sz="2800" dirty="0" smtClean="0">
                <a:latin typeface="Times New Roman" panose="02020603050405020304" pitchFamily="18" charset="0"/>
                <a:cs typeface="Times New Roman" panose="02020603050405020304" pitchFamily="18" charset="0"/>
              </a:rPr>
              <a:t>СРСР та ЦК КПРС і почали лише 27 квітня 1986 року о 14:00. Це стало явною помилкою, так як цього дня вітер дув у напрямку міста, яке розкинулося за 4 кілометри від ЧАЕС. Всі </a:t>
            </a:r>
            <a:r>
              <a:rPr lang="uk-UA" sz="2800" b="1" dirty="0" smtClean="0">
                <a:latin typeface="Times New Roman" panose="02020603050405020304" pitchFamily="18" charset="0"/>
                <a:cs typeface="Times New Roman" panose="02020603050405020304" pitchFamily="18" charset="0"/>
              </a:rPr>
              <a:t>47 500 жителів </a:t>
            </a:r>
            <a:r>
              <a:rPr lang="uk-UA" sz="2800" dirty="0" smtClean="0">
                <a:latin typeface="Times New Roman" panose="02020603050405020304" pitchFamily="18" charset="0"/>
                <a:cs typeface="Times New Roman" panose="02020603050405020304" pitchFamily="18" charset="0"/>
              </a:rPr>
              <a:t>міста Прип'ять були змушені покинути свої будинки на наступний день після катастрофи. Для зменшення обсяг багажу жителям сказали, що евакуація тимчасова (близько трьох днів).</a:t>
            </a:r>
            <a:endParaRPr lang="uk-UA" sz="2800" dirty="0">
              <a:latin typeface="Times New Roman" panose="02020603050405020304" pitchFamily="18" charset="0"/>
              <a:cs typeface="Times New Roman" panose="02020603050405020304" pitchFamily="18" charset="0"/>
            </a:endParaRPr>
          </a:p>
        </p:txBody>
      </p:sp>
      <p:sp>
        <p:nvSpPr>
          <p:cNvPr id="4" name="Прямокутник 3"/>
          <p:cNvSpPr/>
          <p:nvPr/>
        </p:nvSpPr>
        <p:spPr>
          <a:xfrm>
            <a:off x="3564096" y="0"/>
            <a:ext cx="5064400" cy="584775"/>
          </a:xfrm>
          <a:prstGeom prst="rect">
            <a:avLst/>
          </a:prstGeom>
        </p:spPr>
        <p:txBody>
          <a:bodyPr wrap="none">
            <a:spAutoFit/>
          </a:bodyPr>
          <a:lstStyle/>
          <a:p>
            <a:r>
              <a:rPr lang="uk-UA" sz="3200" b="1" dirty="0" smtClean="0">
                <a:solidFill>
                  <a:srgbClr val="C00000"/>
                </a:solidFill>
                <a:latin typeface="Times New Roman" panose="02020603050405020304" pitchFamily="18" charset="0"/>
                <a:cs typeface="Times New Roman" panose="02020603050405020304" pitchFamily="18" charset="0"/>
              </a:rPr>
              <a:t>Евакуація </a:t>
            </a:r>
            <a:r>
              <a:rPr lang="uk-UA" sz="3200" b="1" dirty="0">
                <a:solidFill>
                  <a:srgbClr val="C00000"/>
                </a:solidFill>
                <a:latin typeface="Times New Roman" panose="02020603050405020304" pitchFamily="18" charset="0"/>
                <a:cs typeface="Times New Roman" panose="02020603050405020304" pitchFamily="18" charset="0"/>
              </a:rPr>
              <a:t>міста Прип'ять</a:t>
            </a:r>
          </a:p>
        </p:txBody>
      </p:sp>
      <p:pic>
        <p:nvPicPr>
          <p:cNvPr id="5" name="Рисунок 4"/>
          <p:cNvPicPr>
            <a:picLocks noChangeAspect="1"/>
          </p:cNvPicPr>
          <p:nvPr/>
        </p:nvPicPr>
        <p:blipFill rotWithShape="1">
          <a:blip r:embed="rId2"/>
          <a:srcRect r="4002" b="5909"/>
          <a:stretch/>
        </p:blipFill>
        <p:spPr>
          <a:xfrm>
            <a:off x="84875" y="3462445"/>
            <a:ext cx="5191213" cy="3203531"/>
          </a:xfrm>
          <a:prstGeom prst="rect">
            <a:avLst/>
          </a:prstGeom>
        </p:spPr>
      </p:pic>
      <p:pic>
        <p:nvPicPr>
          <p:cNvPr id="6" name="Рисунок 5"/>
          <p:cNvPicPr>
            <a:picLocks noChangeAspect="1"/>
          </p:cNvPicPr>
          <p:nvPr/>
        </p:nvPicPr>
        <p:blipFill>
          <a:blip r:embed="rId3"/>
          <a:stretch>
            <a:fillRect/>
          </a:stretch>
        </p:blipFill>
        <p:spPr>
          <a:xfrm>
            <a:off x="7140948" y="3358504"/>
            <a:ext cx="4905592" cy="3268239"/>
          </a:xfrm>
          <a:prstGeom prst="rect">
            <a:avLst/>
          </a:prstGeom>
        </p:spPr>
      </p:pic>
      <p:pic>
        <p:nvPicPr>
          <p:cNvPr id="7" name="Рисунок 6"/>
          <p:cNvPicPr>
            <a:picLocks noChangeAspect="1"/>
          </p:cNvPicPr>
          <p:nvPr/>
        </p:nvPicPr>
        <p:blipFill rotWithShape="1">
          <a:blip r:embed="rId4"/>
          <a:srcRect l="10583" t="26248" r="36296" b="21619"/>
          <a:stretch/>
        </p:blipFill>
        <p:spPr>
          <a:xfrm>
            <a:off x="4769040" y="3358504"/>
            <a:ext cx="2654512" cy="1465387"/>
          </a:xfrm>
          <a:prstGeom prst="ellipse">
            <a:avLst/>
          </a:prstGeom>
          <a:ln>
            <a:noFill/>
          </a:ln>
          <a:effectLst>
            <a:softEdge rad="112500"/>
          </a:effectLst>
        </p:spPr>
      </p:pic>
    </p:spTree>
    <p:extLst>
      <p:ext uri="{BB962C8B-B14F-4D97-AF65-F5344CB8AC3E}">
        <p14:creationId xmlns:p14="http://schemas.microsoft.com/office/powerpoint/2010/main" val="1802829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444538" y="0"/>
            <a:ext cx="11475720" cy="1200329"/>
          </a:xfrm>
          <a:prstGeom prst="rect">
            <a:avLst/>
          </a:prstGeom>
        </p:spPr>
        <p:txBody>
          <a:bodyPr wrap="square">
            <a:spAutoFit/>
          </a:bodyPr>
          <a:lstStyle/>
          <a:p>
            <a:pPr algn="just">
              <a:spcAft>
                <a:spcPts val="0"/>
              </a:spcAft>
            </a:pPr>
            <a:r>
              <a:rPr lang="uk-UA" sz="2400" dirty="0" smtClean="0">
                <a:latin typeface="Times New Roman" panose="02020603050405020304" pitchFamily="18" charset="0"/>
                <a:ea typeface="Times New Roman" panose="02020603050405020304" pitchFamily="18" charset="0"/>
                <a:cs typeface="Times New Roman" panose="02020603050405020304" pitchFamily="18" charset="0"/>
              </a:rPr>
              <a:t>Близько </a:t>
            </a:r>
            <a:r>
              <a:rPr lang="uk-UA" sz="2400" b="1" dirty="0">
                <a:latin typeface="Times New Roman" panose="02020603050405020304" pitchFamily="18" charset="0"/>
                <a:ea typeface="Times New Roman" panose="02020603050405020304" pitchFamily="18" charset="0"/>
                <a:cs typeface="Times New Roman" panose="02020603050405020304" pitchFamily="18" charset="0"/>
              </a:rPr>
              <a:t>300</a:t>
            </a:r>
            <a:r>
              <a:rPr lang="uk-UA" sz="2400" dirty="0">
                <a:latin typeface="Times New Roman" panose="02020603050405020304" pitchFamily="18" charset="0"/>
                <a:ea typeface="Times New Roman" panose="02020603050405020304" pitchFamily="18" charset="0"/>
                <a:cs typeface="Times New Roman" panose="02020603050405020304" pitchFamily="18" charset="0"/>
              </a:rPr>
              <a:t> людей почали повертатися додому вже через місяць. Територію, на якій вони селилися, пізніше назвали </a:t>
            </a:r>
            <a:r>
              <a:rPr lang="uk-UA" sz="2400" b="1" dirty="0">
                <a:latin typeface="Times New Roman" panose="02020603050405020304" pitchFamily="18" charset="0"/>
                <a:ea typeface="Times New Roman" panose="02020603050405020304" pitchFamily="18" charset="0"/>
                <a:cs typeface="Times New Roman" panose="02020603050405020304" pitchFamily="18" charset="0"/>
              </a:rPr>
              <a:t>Зоною Відчуження</a:t>
            </a:r>
            <a:r>
              <a:rPr lang="uk-UA" sz="2400" dirty="0">
                <a:latin typeface="Times New Roman" panose="02020603050405020304" pitchFamily="18" charset="0"/>
                <a:ea typeface="Times New Roman" panose="02020603050405020304" pitchFamily="18" charset="0"/>
                <a:cs typeface="Times New Roman" panose="02020603050405020304" pitchFamily="18" charset="0"/>
              </a:rPr>
              <a:t>. До тих, хто повернувся назад, протягом </a:t>
            </a:r>
            <a:r>
              <a:rPr lang="uk-UA" sz="2400" b="1" dirty="0">
                <a:latin typeface="Times New Roman" panose="02020603050405020304" pitchFamily="18" charset="0"/>
                <a:ea typeface="Times New Roman" panose="02020603050405020304" pitchFamily="18" charset="0"/>
                <a:cs typeface="Times New Roman" panose="02020603050405020304" pitchFamily="18" charset="0"/>
              </a:rPr>
              <a:t>20 років </a:t>
            </a:r>
            <a:r>
              <a:rPr lang="uk-UA" sz="2400" dirty="0">
                <a:latin typeface="Times New Roman" panose="02020603050405020304" pitchFamily="18" charset="0"/>
                <a:ea typeface="Times New Roman" panose="02020603050405020304" pitchFamily="18" charset="0"/>
                <a:cs typeface="Times New Roman" panose="02020603050405020304" pitchFamily="18" charset="0"/>
              </a:rPr>
              <a:t>не пускали родичів.</a:t>
            </a:r>
            <a:endParaRPr lang="uk-U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234931" y="1263373"/>
            <a:ext cx="6404863" cy="3602736"/>
          </a:xfrm>
          <a:prstGeom prst="rect">
            <a:avLst/>
          </a:prstGeom>
        </p:spPr>
      </p:pic>
      <p:sp>
        <p:nvSpPr>
          <p:cNvPr id="5" name="Прямокутник 4"/>
          <p:cNvSpPr/>
          <p:nvPr/>
        </p:nvSpPr>
        <p:spPr>
          <a:xfrm>
            <a:off x="98707" y="5265203"/>
            <a:ext cx="12167381" cy="1200329"/>
          </a:xfrm>
          <a:prstGeom prst="rect">
            <a:avLst/>
          </a:prstGeom>
        </p:spPr>
        <p:txBody>
          <a:bodyPr wrap="square">
            <a:spAutoFit/>
          </a:bodyPr>
          <a:lstStyle/>
          <a:p>
            <a:pPr algn="just">
              <a:spcAft>
                <a:spcPts val="0"/>
              </a:spcAft>
            </a:pPr>
            <a:r>
              <a:rPr lang="uk-UA" sz="2400" dirty="0">
                <a:latin typeface="Times New Roman" panose="02020603050405020304" pitchFamily="18" charset="0"/>
                <a:ea typeface="Times New Roman" panose="02020603050405020304" pitchFamily="18" charset="0"/>
                <a:cs typeface="Times New Roman" panose="02020603050405020304" pitchFamily="18" charset="0"/>
              </a:rPr>
              <a:t>Протягом всього 1986 року із зони відчуження було </a:t>
            </a:r>
            <a:r>
              <a:rPr lang="uk-UA" sz="2400" b="1" dirty="0">
                <a:latin typeface="Times New Roman" panose="02020603050405020304" pitchFamily="18" charset="0"/>
                <a:ea typeface="Times New Roman" panose="02020603050405020304" pitchFamily="18" charset="0"/>
                <a:cs typeface="Times New Roman" panose="02020603050405020304" pitchFamily="18" charset="0"/>
              </a:rPr>
              <a:t>евакуйоване близько 250 тисяч осіб</a:t>
            </a:r>
            <a:r>
              <a:rPr lang="uk-UA"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uk-UA"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uk-UA" sz="2400" b="1" dirty="0" smtClean="0">
                <a:latin typeface="Times New Roman" panose="02020603050405020304" pitchFamily="18" charset="0"/>
                <a:ea typeface="Times New Roman" panose="02020603050405020304" pitchFamily="18" charset="0"/>
                <a:cs typeface="Times New Roman" panose="02020603050405020304" pitchFamily="18" charset="0"/>
              </a:rPr>
              <a:t>Кількість </a:t>
            </a:r>
            <a:r>
              <a:rPr lang="uk-UA" sz="2400" b="1" dirty="0">
                <a:latin typeface="Times New Roman" panose="02020603050405020304" pitchFamily="18" charset="0"/>
                <a:ea typeface="Times New Roman" panose="02020603050405020304" pitchFamily="18" charset="0"/>
                <a:cs typeface="Times New Roman" panose="02020603050405020304" pitchFamily="18" charset="0"/>
              </a:rPr>
              <a:t>жертв </a:t>
            </a:r>
            <a:r>
              <a:rPr lang="uk-UA" sz="2400" dirty="0">
                <a:latin typeface="Times New Roman" panose="02020603050405020304" pitchFamily="18" charset="0"/>
                <a:ea typeface="Times New Roman" panose="02020603050405020304" pitchFamily="18" charset="0"/>
                <a:cs typeface="Times New Roman" panose="02020603050405020304" pitchFamily="18" charset="0"/>
              </a:rPr>
              <a:t>від найпотужнішої техногенної аварії експерти оцінюють неоднозначно: </a:t>
            </a:r>
            <a:r>
              <a:rPr lang="uk-UA" sz="2400" b="1" dirty="0">
                <a:latin typeface="Times New Roman" panose="02020603050405020304" pitchFamily="18" charset="0"/>
                <a:ea typeface="Times New Roman" panose="02020603050405020304" pitchFamily="18" charset="0"/>
                <a:cs typeface="Times New Roman" panose="02020603050405020304" pitchFamily="18" charset="0"/>
              </a:rPr>
              <a:t>від декількох тисяч до 100 тисяч чоловік.</a:t>
            </a:r>
            <a:endParaRPr lang="uk-UA" b="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6970622" y="1263373"/>
            <a:ext cx="5240566" cy="3547366"/>
          </a:xfrm>
          <a:prstGeom prst="rect">
            <a:avLst/>
          </a:prstGeom>
        </p:spPr>
      </p:pic>
    </p:spTree>
    <p:extLst>
      <p:ext uri="{BB962C8B-B14F-4D97-AF65-F5344CB8AC3E}">
        <p14:creationId xmlns:p14="http://schemas.microsoft.com/office/powerpoint/2010/main" val="34331733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3409" y="155874"/>
            <a:ext cx="3895344" cy="2921508"/>
          </a:xfrm>
          <a:prstGeom prst="rect">
            <a:avLst/>
          </a:prstGeom>
        </p:spPr>
      </p:pic>
      <p:pic>
        <p:nvPicPr>
          <p:cNvPr id="3" name="Рисунок 2"/>
          <p:cNvPicPr>
            <a:picLocks noChangeAspect="1"/>
          </p:cNvPicPr>
          <p:nvPr/>
        </p:nvPicPr>
        <p:blipFill>
          <a:blip r:embed="rId3"/>
          <a:stretch>
            <a:fillRect/>
          </a:stretch>
        </p:blipFill>
        <p:spPr>
          <a:xfrm>
            <a:off x="6903720" y="261926"/>
            <a:ext cx="5061962" cy="3192930"/>
          </a:xfrm>
          <a:prstGeom prst="rect">
            <a:avLst/>
          </a:prstGeom>
        </p:spPr>
      </p:pic>
      <p:pic>
        <p:nvPicPr>
          <p:cNvPr id="4" name="Рисунок 3"/>
          <p:cNvPicPr>
            <a:picLocks noChangeAspect="1"/>
          </p:cNvPicPr>
          <p:nvPr/>
        </p:nvPicPr>
        <p:blipFill>
          <a:blip r:embed="rId4"/>
          <a:stretch>
            <a:fillRect/>
          </a:stretch>
        </p:blipFill>
        <p:spPr>
          <a:xfrm>
            <a:off x="8808155" y="3556997"/>
            <a:ext cx="3365461" cy="2524096"/>
          </a:xfrm>
          <a:prstGeom prst="rect">
            <a:avLst/>
          </a:prstGeom>
        </p:spPr>
      </p:pic>
      <p:pic>
        <p:nvPicPr>
          <p:cNvPr id="5" name="Рисунок 4"/>
          <p:cNvPicPr>
            <a:picLocks noChangeAspect="1"/>
          </p:cNvPicPr>
          <p:nvPr/>
        </p:nvPicPr>
        <p:blipFill rotWithShape="1">
          <a:blip r:embed="rId5"/>
          <a:srcRect l="8044" t="5911" r="7022" b="18711"/>
          <a:stretch/>
        </p:blipFill>
        <p:spPr>
          <a:xfrm>
            <a:off x="798297" y="3092119"/>
            <a:ext cx="3895344" cy="1944614"/>
          </a:xfrm>
          <a:prstGeom prst="rect">
            <a:avLst/>
          </a:prstGeom>
        </p:spPr>
      </p:pic>
      <p:pic>
        <p:nvPicPr>
          <p:cNvPr id="6" name="Рисунок 5"/>
          <p:cNvPicPr>
            <a:picLocks noChangeAspect="1"/>
          </p:cNvPicPr>
          <p:nvPr/>
        </p:nvPicPr>
        <p:blipFill>
          <a:blip r:embed="rId6"/>
          <a:stretch>
            <a:fillRect/>
          </a:stretch>
        </p:blipFill>
        <p:spPr>
          <a:xfrm>
            <a:off x="418344" y="4917042"/>
            <a:ext cx="2904967" cy="1940958"/>
          </a:xfrm>
          <a:prstGeom prst="rect">
            <a:avLst/>
          </a:prstGeom>
        </p:spPr>
      </p:pic>
      <p:pic>
        <p:nvPicPr>
          <p:cNvPr id="7" name="Рисунок 6"/>
          <p:cNvPicPr>
            <a:picLocks noChangeAspect="1"/>
          </p:cNvPicPr>
          <p:nvPr/>
        </p:nvPicPr>
        <p:blipFill>
          <a:blip r:embed="rId7"/>
          <a:stretch>
            <a:fillRect/>
          </a:stretch>
        </p:blipFill>
        <p:spPr>
          <a:xfrm>
            <a:off x="3710770" y="1142918"/>
            <a:ext cx="3572279" cy="2414079"/>
          </a:xfrm>
          <a:prstGeom prst="rect">
            <a:avLst/>
          </a:prstGeom>
        </p:spPr>
      </p:pic>
      <p:pic>
        <p:nvPicPr>
          <p:cNvPr id="8" name="Рисунок 7"/>
          <p:cNvPicPr>
            <a:picLocks noChangeAspect="1"/>
          </p:cNvPicPr>
          <p:nvPr/>
        </p:nvPicPr>
        <p:blipFill>
          <a:blip r:embed="rId8"/>
          <a:stretch>
            <a:fillRect/>
          </a:stretch>
        </p:blipFill>
        <p:spPr>
          <a:xfrm>
            <a:off x="4693641" y="3870617"/>
            <a:ext cx="3950208" cy="2615470"/>
          </a:xfrm>
          <a:prstGeom prst="rect">
            <a:avLst/>
          </a:prstGeom>
        </p:spPr>
      </p:pic>
    </p:spTree>
    <p:extLst>
      <p:ext uri="{BB962C8B-B14F-4D97-AF65-F5344CB8AC3E}">
        <p14:creationId xmlns:p14="http://schemas.microsoft.com/office/powerpoint/2010/main" val="1771160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1"/>
            <a:ext cx="5414200" cy="6858001"/>
          </a:xfrm>
          <a:prstGeom prst="rect">
            <a:avLst/>
          </a:prstGeom>
          <a:noFill/>
          <a:ln>
            <a:noFill/>
          </a:ln>
        </p:spPr>
      </p:pic>
      <p:pic>
        <p:nvPicPr>
          <p:cNvPr id="55" name="Google Shape;55;p13"/>
          <p:cNvPicPr preferRelativeResize="0"/>
          <p:nvPr/>
        </p:nvPicPr>
        <p:blipFill>
          <a:blip r:embed="rId4">
            <a:alphaModFix/>
          </a:blip>
          <a:stretch>
            <a:fillRect/>
          </a:stretch>
        </p:blipFill>
        <p:spPr>
          <a:xfrm>
            <a:off x="5414200" y="2955533"/>
            <a:ext cx="6777800" cy="3902467"/>
          </a:xfrm>
          <a:prstGeom prst="rect">
            <a:avLst/>
          </a:prstGeom>
          <a:noFill/>
          <a:ln>
            <a:noFill/>
          </a:ln>
        </p:spPr>
      </p:pic>
      <p:sp>
        <p:nvSpPr>
          <p:cNvPr id="56" name="Google Shape;56;p13"/>
          <p:cNvSpPr txBox="1"/>
          <p:nvPr/>
        </p:nvSpPr>
        <p:spPr>
          <a:xfrm>
            <a:off x="5414200" y="0"/>
            <a:ext cx="6777800" cy="6382512"/>
          </a:xfrm>
          <a:prstGeom prst="rect">
            <a:avLst/>
          </a:prstGeom>
          <a:solidFill>
            <a:schemeClr val="accent1">
              <a:lumMod val="20000"/>
              <a:lumOff val="80000"/>
            </a:schemeClr>
          </a:solidFill>
          <a:ln>
            <a:noFill/>
          </a:ln>
        </p:spPr>
        <p:txBody>
          <a:bodyPr spcFirstLastPara="1" wrap="square" lIns="121900" tIns="121900" rIns="121900" bIns="121900" anchor="t" anchorCtr="0">
            <a:noAutofit/>
          </a:bodyPr>
          <a:lstStyle/>
          <a:p>
            <a:pPr indent="609585" algn="just">
              <a:buClr>
                <a:schemeClr val="dk1"/>
              </a:buClr>
              <a:buSzPts val="1100"/>
            </a:pPr>
            <a:r>
              <a:rPr lang="ru" sz="2400" b="1" dirty="0">
                <a:solidFill>
                  <a:schemeClr val="tx2">
                    <a:lumMod val="75000"/>
                  </a:schemeClr>
                </a:solidFill>
                <a:latin typeface="Times New Roman" panose="02020603050405020304" pitchFamily="18" charset="0"/>
                <a:cs typeface="Times New Roman" panose="02020603050405020304" pitchFamily="18" charset="0"/>
              </a:rPr>
              <a:t>Чорнобиль</a:t>
            </a:r>
            <a:r>
              <a:rPr lang="ru" sz="2400" dirty="0">
                <a:solidFill>
                  <a:schemeClr val="dk1"/>
                </a:solidFill>
                <a:latin typeface="Times New Roman" panose="02020603050405020304" pitchFamily="18" charset="0"/>
                <a:cs typeface="Times New Roman" panose="02020603050405020304" pitchFamily="18" charset="0"/>
              </a:rPr>
              <a:t> – це назва невеличкого районного центру, що знаходиться недалеко від Києва. Чорнобиль дав свою назву атомній електростанції, яка почала будуватися на території біля красуні річки Прип’яті. Невдовзі біля атомної станції виникло ціле місто енергетиків – Прип’ять. Місто швидко розбудовувалось: відкривалися школи, дитячі садочки, лікарні, магазини... Це було </a:t>
            </a:r>
            <a:r>
              <a:rPr lang="ru" sz="2400" dirty="0" smtClean="0">
                <a:solidFill>
                  <a:schemeClr val="dk1"/>
                </a:solidFill>
                <a:latin typeface="Times New Roman" panose="02020603050405020304" pitchFamily="18" charset="0"/>
                <a:cs typeface="Times New Roman" panose="02020603050405020304" pitchFamily="18" charset="0"/>
              </a:rPr>
              <a:t>місто-сад, з широкими  вулицями, висотними будинками та квітучими скверами, алеями та  парками. </a:t>
            </a:r>
            <a:r>
              <a:rPr lang="ru" sz="2400" dirty="0">
                <a:solidFill>
                  <a:schemeClr val="dk1"/>
                </a:solidFill>
                <a:latin typeface="Times New Roman" panose="02020603050405020304" pitchFamily="18" charset="0"/>
                <a:cs typeface="Times New Roman" panose="02020603050405020304" pitchFamily="18" charset="0"/>
              </a:rPr>
              <a:t>Улюбленим місцем відпочинку залишалася річка. Ніщо не віщувало біди. Квітень завершував свою вахту в природі і мав передати її травню</a:t>
            </a:r>
            <a:r>
              <a:rPr lang="ru" sz="2400" dirty="0" smtClean="0">
                <a:solidFill>
                  <a:schemeClr val="dk1"/>
                </a:solidFill>
                <a:latin typeface="Times New Roman" panose="02020603050405020304" pitchFamily="18" charset="0"/>
                <a:cs typeface="Times New Roman" panose="02020603050405020304" pitchFamily="18" charset="0"/>
              </a:rPr>
              <a:t>. </a:t>
            </a:r>
            <a:r>
              <a:rPr lang="ru" sz="2400" dirty="0" smtClean="0">
                <a:highlight>
                  <a:srgbClr val="EFEFEF"/>
                </a:highlight>
                <a:latin typeface="Times New Roman" panose="02020603050405020304" pitchFamily="18" charset="0"/>
                <a:cs typeface="Times New Roman" panose="02020603050405020304" pitchFamily="18" charset="0"/>
              </a:rPr>
              <a:t>Про </a:t>
            </a:r>
            <a:r>
              <a:rPr lang="ru" sz="2400" dirty="0">
                <a:highlight>
                  <a:srgbClr val="EFEFEF"/>
                </a:highlight>
                <a:latin typeface="Times New Roman" panose="02020603050405020304" pitchFamily="18" charset="0"/>
                <a:cs typeface="Times New Roman" panose="02020603050405020304" pitchFamily="18" charset="0"/>
              </a:rPr>
              <a:t>те цю красу знищила трагедія, яка сталася </a:t>
            </a:r>
            <a:r>
              <a:rPr lang="ru" sz="2400" b="1" dirty="0" smtClean="0">
                <a:solidFill>
                  <a:schemeClr val="accent5">
                    <a:lumMod val="50000"/>
                  </a:schemeClr>
                </a:solidFill>
                <a:highlight>
                  <a:srgbClr val="EFEFEF"/>
                </a:highlight>
                <a:latin typeface="Times New Roman" panose="02020603050405020304" pitchFamily="18" charset="0"/>
                <a:cs typeface="Times New Roman" panose="02020603050405020304" pitchFamily="18" charset="0"/>
              </a:rPr>
              <a:t>26 </a:t>
            </a:r>
            <a:r>
              <a:rPr lang="ru" sz="2400" b="1" dirty="0">
                <a:solidFill>
                  <a:schemeClr val="accent5">
                    <a:lumMod val="50000"/>
                  </a:schemeClr>
                </a:solidFill>
                <a:highlight>
                  <a:srgbClr val="EFEFEF"/>
                </a:highlight>
                <a:latin typeface="Times New Roman" panose="02020603050405020304" pitchFamily="18" charset="0"/>
                <a:cs typeface="Times New Roman" panose="02020603050405020304" pitchFamily="18" charset="0"/>
              </a:rPr>
              <a:t>квітня </a:t>
            </a:r>
            <a:r>
              <a:rPr lang="ru" sz="2400" dirty="0">
                <a:highlight>
                  <a:srgbClr val="EFEFEF"/>
                </a:highlight>
                <a:latin typeface="Times New Roman" panose="02020603050405020304" pitchFamily="18" charset="0"/>
                <a:cs typeface="Times New Roman" panose="02020603050405020304" pitchFamily="18" charset="0"/>
              </a:rPr>
              <a:t>і увійшла в історію людства під </a:t>
            </a:r>
            <a:r>
              <a:rPr lang="ru" sz="2400" dirty="0" smtClean="0">
                <a:highlight>
                  <a:srgbClr val="EFEFEF"/>
                </a:highlight>
                <a:latin typeface="Times New Roman" panose="02020603050405020304" pitchFamily="18" charset="0"/>
                <a:cs typeface="Times New Roman" panose="02020603050405020304" pitchFamily="18" charset="0"/>
              </a:rPr>
              <a:t>назвою </a:t>
            </a:r>
            <a:r>
              <a:rPr lang="ru" sz="2400" dirty="0" smtClean="0">
                <a:solidFill>
                  <a:srgbClr val="FF0000"/>
                </a:solidFill>
                <a:highlight>
                  <a:srgbClr val="EFEFEF"/>
                </a:highlight>
                <a:latin typeface="Times New Roman" panose="02020603050405020304" pitchFamily="18" charset="0"/>
                <a:cs typeface="Times New Roman" panose="02020603050405020304" pitchFamily="18" charset="0"/>
              </a:rPr>
              <a:t>            </a:t>
            </a:r>
            <a:r>
              <a:rPr lang="ru" sz="2400" b="1" dirty="0" smtClean="0">
                <a:highlight>
                  <a:srgbClr val="EFEFEF"/>
                </a:highlight>
                <a:latin typeface="Times New Roman" panose="02020603050405020304" pitchFamily="18" charset="0"/>
                <a:cs typeface="Times New Roman" panose="02020603050405020304" pitchFamily="18" charset="0"/>
              </a:rPr>
              <a:t>Чорнобильська </a:t>
            </a:r>
            <a:r>
              <a:rPr lang="ru" sz="2400" b="1" dirty="0">
                <a:highlight>
                  <a:srgbClr val="EFEFEF"/>
                </a:highlight>
                <a:latin typeface="Times New Roman" panose="02020603050405020304" pitchFamily="18" charset="0"/>
                <a:cs typeface="Times New Roman" panose="02020603050405020304" pitchFamily="18" charset="0"/>
              </a:rPr>
              <a:t>катастрофа. </a:t>
            </a:r>
            <a:endParaRPr sz="2400" b="1" dirty="0">
              <a:highlight>
                <a:srgbClr val="EFEFEF"/>
              </a:highlight>
              <a:latin typeface="Times New Roman" panose="02020603050405020304" pitchFamily="18" charset="0"/>
              <a:cs typeface="Times New Roman" panose="02020603050405020304" pitchFamily="18" charset="0"/>
            </a:endParaRPr>
          </a:p>
          <a:p>
            <a:pPr indent="609585" algn="just"/>
            <a:endParaRPr sz="2400" dirty="0">
              <a:highlight>
                <a:srgbClr val="EFEFEF"/>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20274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210056" y="356773"/>
            <a:ext cx="10576560" cy="954107"/>
          </a:xfrm>
          <a:prstGeom prst="rect">
            <a:avLst/>
          </a:prstGeom>
        </p:spPr>
        <p:txBody>
          <a:bodyPr wrap="square">
            <a:spAutoFit/>
          </a:bodyPr>
          <a:lstStyle/>
          <a:p>
            <a:pPr algn="just"/>
            <a:r>
              <a:rPr lang="ru-RU" sz="2800" dirty="0" smtClean="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Білорусія</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отримала</a:t>
            </a:r>
            <a:r>
              <a:rPr lang="ru-RU" sz="2800" dirty="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70% </a:t>
            </a:r>
            <a:r>
              <a:rPr lang="ru-RU" sz="2800" b="1" dirty="0" err="1">
                <a:latin typeface="Times New Roman" panose="02020603050405020304" pitchFamily="18" charset="0"/>
                <a:cs typeface="Times New Roman" panose="02020603050405020304" pitchFamily="18" charset="0"/>
              </a:rPr>
              <a:t>шкідливого</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забруднення</a:t>
            </a:r>
            <a:r>
              <a:rPr lang="ru-RU" sz="2800" b="1" dirty="0">
                <a:latin typeface="Times New Roman" panose="02020603050405020304" pitchFamily="18" charset="0"/>
                <a:cs typeface="Times New Roman" panose="02020603050405020304" pitchFamily="18" charset="0"/>
              </a:rPr>
              <a:t> з </a:t>
            </a:r>
            <a:r>
              <a:rPr lang="ru-RU" sz="2800" b="1" dirty="0" err="1">
                <a:latin typeface="Times New Roman" panose="02020603050405020304" pitchFamily="18" charset="0"/>
                <a:cs typeface="Times New Roman" panose="02020603050405020304" pitchFamily="18" charset="0"/>
              </a:rPr>
              <a:t>Чорнобиля</a:t>
            </a:r>
            <a:r>
              <a:rPr lang="ru-RU" sz="2800" b="1" dirty="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Ядерні</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дощі</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пройшли</a:t>
            </a:r>
            <a:r>
              <a:rPr lang="ru-RU" sz="2800" dirty="0" smtClean="0">
                <a:latin typeface="Times New Roman" panose="02020603050405020304" pitchFamily="18" charset="0"/>
                <a:cs typeface="Times New Roman" panose="02020603050405020304" pitchFamily="18" charset="0"/>
              </a:rPr>
              <a:t> так далеко, що </a:t>
            </a:r>
            <a:r>
              <a:rPr lang="ru-RU" sz="2800" dirty="0" err="1" smtClean="0">
                <a:latin typeface="Times New Roman" panose="02020603050405020304" pitchFamily="18" charset="0"/>
                <a:cs typeface="Times New Roman" panose="02020603050405020304" pitchFamily="18" charset="0"/>
              </a:rPr>
              <a:t>дійшли</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навіть</a:t>
            </a:r>
            <a:r>
              <a:rPr lang="ru-RU" sz="2800" dirty="0" smtClean="0">
                <a:latin typeface="Times New Roman" panose="02020603050405020304" pitchFamily="18" charset="0"/>
                <a:cs typeface="Times New Roman" panose="02020603050405020304" pitchFamily="18" charset="0"/>
              </a:rPr>
              <a:t> до </a:t>
            </a:r>
            <a:r>
              <a:rPr lang="ru-RU" sz="2800" dirty="0" err="1" smtClean="0">
                <a:latin typeface="Times New Roman" panose="02020603050405020304" pitchFamily="18" charset="0"/>
                <a:cs typeface="Times New Roman" panose="02020603050405020304" pitchFamily="18" charset="0"/>
              </a:rPr>
              <a:t>Ірландії</a:t>
            </a:r>
            <a:r>
              <a:rPr lang="ru-RU" sz="2800" dirty="0" smtClean="0">
                <a:latin typeface="Times New Roman" panose="02020603050405020304" pitchFamily="18" charset="0"/>
                <a:cs typeface="Times New Roman" panose="02020603050405020304" pitchFamily="18" charset="0"/>
              </a:rPr>
              <a:t>.</a:t>
            </a:r>
            <a:endParaRPr lang="uk-UA"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182880" y="1436609"/>
            <a:ext cx="6429595" cy="4820123"/>
          </a:xfrm>
          <a:prstGeom prst="rect">
            <a:avLst/>
          </a:prstGeom>
        </p:spPr>
      </p:pic>
      <p:pic>
        <p:nvPicPr>
          <p:cNvPr id="4" name="Рисунок 3"/>
          <p:cNvPicPr>
            <a:picLocks noChangeAspect="1"/>
          </p:cNvPicPr>
          <p:nvPr/>
        </p:nvPicPr>
        <p:blipFill>
          <a:blip r:embed="rId3"/>
          <a:stretch>
            <a:fillRect/>
          </a:stretch>
        </p:blipFill>
        <p:spPr>
          <a:xfrm>
            <a:off x="6885513" y="1932622"/>
            <a:ext cx="5114463" cy="3828098"/>
          </a:xfrm>
          <a:prstGeom prst="rect">
            <a:avLst/>
          </a:prstGeom>
        </p:spPr>
      </p:pic>
      <p:sp>
        <p:nvSpPr>
          <p:cNvPr id="5" name="Прямокутник 4"/>
          <p:cNvSpPr/>
          <p:nvPr/>
        </p:nvSpPr>
        <p:spPr>
          <a:xfrm>
            <a:off x="7875754" y="6050097"/>
            <a:ext cx="3830344" cy="461665"/>
          </a:xfrm>
          <a:prstGeom prst="rect">
            <a:avLst/>
          </a:prstGeom>
        </p:spPr>
        <p:txBody>
          <a:bodyPr wrap="none">
            <a:spAutoFit/>
          </a:bodyPr>
          <a:lstStyle/>
          <a:p>
            <a:r>
              <a:rPr lang="uk-UA" sz="2400" b="1" dirty="0"/>
              <a:t>Забруднення у Скандинавії</a:t>
            </a:r>
          </a:p>
        </p:txBody>
      </p:sp>
    </p:spTree>
    <p:extLst>
      <p:ext uri="{BB962C8B-B14F-4D97-AF65-F5344CB8AC3E}">
        <p14:creationId xmlns:p14="http://schemas.microsoft.com/office/powerpoint/2010/main" val="22729884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83464" y="40703"/>
            <a:ext cx="11786616" cy="954107"/>
          </a:xfrm>
          <a:prstGeom prst="rect">
            <a:avLst/>
          </a:prstGeom>
        </p:spPr>
        <p:txBody>
          <a:bodyPr wrap="square">
            <a:spAutoFit/>
          </a:bodyPr>
          <a:lstStyle/>
          <a:p>
            <a:pPr algn="just"/>
            <a:r>
              <a:rPr lang="ru-RU" sz="2800" dirty="0" smtClean="0">
                <a:latin typeface="Times New Roman" panose="02020603050405020304" pitchFamily="18" charset="0"/>
                <a:cs typeface="Times New Roman" panose="02020603050405020304" pitchFamily="18" charset="0"/>
              </a:rPr>
              <a:t> Не секрет, що через аварію на Чорнобильській АЕС, Радянський Союз, а зараз Росія і Україна </a:t>
            </a:r>
            <a:r>
              <a:rPr lang="ru-RU" sz="2800" b="1" dirty="0" smtClean="0">
                <a:latin typeface="Times New Roman" panose="02020603050405020304" pitchFamily="18" charset="0"/>
                <a:cs typeface="Times New Roman" panose="02020603050405020304" pitchFamily="18" charset="0"/>
              </a:rPr>
              <a:t>втратили сотні мільярдів доларів.</a:t>
            </a:r>
            <a:endParaRPr lang="uk-UA" sz="2800" b="1" dirty="0">
              <a:latin typeface="Times New Roman" panose="02020603050405020304" pitchFamily="18" charset="0"/>
              <a:cs typeface="Times New Roman" panose="02020603050405020304" pitchFamily="18" charset="0"/>
            </a:endParaRPr>
          </a:p>
        </p:txBody>
      </p:sp>
      <p:sp>
        <p:nvSpPr>
          <p:cNvPr id="3" name="Прямокутник 2"/>
          <p:cNvSpPr/>
          <p:nvPr/>
        </p:nvSpPr>
        <p:spPr>
          <a:xfrm>
            <a:off x="283464" y="894778"/>
            <a:ext cx="11686032" cy="2246769"/>
          </a:xfrm>
          <a:prstGeom prst="rect">
            <a:avLst/>
          </a:prstGeom>
        </p:spPr>
        <p:txBody>
          <a:bodyPr wrap="square">
            <a:spAutoFit/>
          </a:bodyPr>
          <a:lstStyle/>
          <a:p>
            <a:pPr algn="just"/>
            <a:r>
              <a:rPr lang="uk-UA" sz="2800" dirty="0" smtClean="0">
                <a:latin typeface="Times New Roman" panose="02020603050405020304" pitchFamily="18" charset="0"/>
                <a:cs typeface="Times New Roman" panose="02020603050405020304" pitchFamily="18" charset="0"/>
              </a:rPr>
              <a:t> </a:t>
            </a:r>
            <a:r>
              <a:rPr lang="uk-UA" sz="2800" b="1" dirty="0" smtClean="0">
                <a:solidFill>
                  <a:srgbClr val="FF0000"/>
                </a:solidFill>
                <a:latin typeface="Times New Roman" panose="02020603050405020304" pitchFamily="18" charset="0"/>
                <a:cs typeface="Times New Roman" panose="02020603050405020304" pitchFamily="18" charset="0"/>
              </a:rPr>
              <a:t>800 тисяч чоловіків </a:t>
            </a:r>
            <a:r>
              <a:rPr lang="uk-UA" sz="2800" dirty="0" smtClean="0">
                <a:solidFill>
                  <a:srgbClr val="FF0000"/>
                </a:solidFill>
                <a:latin typeface="Times New Roman" panose="02020603050405020304" pitchFamily="18" charset="0"/>
                <a:cs typeface="Times New Roman" panose="02020603050405020304" pitchFamily="18" charset="0"/>
              </a:rPr>
              <a:t>ризикували своїм життям та здоров'ям, аби запобігти наслідкам аварії і стабілізувати ситуацію</a:t>
            </a:r>
            <a:r>
              <a:rPr lang="uk-UA" sz="2800" dirty="0" smtClean="0">
                <a:latin typeface="Times New Roman" panose="02020603050405020304" pitchFamily="18" charset="0"/>
                <a:cs typeface="Times New Roman" panose="02020603050405020304" pitchFamily="18" charset="0"/>
              </a:rPr>
              <a:t>. Вони трудилися в зоні підвищеного ризику, піддаючись впливу радіації. </a:t>
            </a:r>
            <a:r>
              <a:rPr lang="uk-UA" sz="2800" b="1" u="sng" dirty="0" smtClean="0">
                <a:latin typeface="Times New Roman" panose="02020603050405020304" pitchFamily="18" charset="0"/>
                <a:cs typeface="Times New Roman" panose="02020603050405020304" pitchFamily="18" charset="0"/>
              </a:rPr>
              <a:t>25 тисяч з них померли</a:t>
            </a:r>
            <a:r>
              <a:rPr lang="uk-UA" sz="2800" dirty="0" smtClean="0">
                <a:latin typeface="Times New Roman" panose="02020603050405020304" pitchFamily="18" charset="0"/>
                <a:cs typeface="Times New Roman" panose="02020603050405020304" pitchFamily="18" charset="0"/>
              </a:rPr>
              <a:t>, а понад </a:t>
            </a:r>
            <a:r>
              <a:rPr lang="uk-UA" sz="2800" b="1" u="sng" dirty="0" smtClean="0">
                <a:solidFill>
                  <a:schemeClr val="accent5">
                    <a:lumMod val="75000"/>
                  </a:schemeClr>
                </a:solidFill>
                <a:latin typeface="Times New Roman" panose="02020603050405020304" pitchFamily="18" charset="0"/>
                <a:cs typeface="Times New Roman" panose="02020603050405020304" pitchFamily="18" charset="0"/>
              </a:rPr>
              <a:t>70 тисяч стали інвалідами</a:t>
            </a:r>
            <a:r>
              <a:rPr lang="uk-UA" sz="2800" dirty="0" smtClean="0">
                <a:latin typeface="Times New Roman" panose="02020603050405020304" pitchFamily="18" charset="0"/>
                <a:cs typeface="Times New Roman" panose="02020603050405020304" pitchFamily="18" charset="0"/>
              </a:rPr>
              <a:t>.</a:t>
            </a:r>
            <a:r>
              <a:rPr lang="ru-RU" sz="2800" dirty="0" smtClean="0">
                <a:latin typeface="Times New Roman" panose="02020603050405020304" pitchFamily="18" charset="0"/>
                <a:cs typeface="Times New Roman" panose="02020603050405020304" pitchFamily="18" charset="0"/>
              </a:rPr>
              <a:t> </a:t>
            </a:r>
          </a:p>
          <a:p>
            <a:pPr algn="just"/>
            <a:r>
              <a:rPr lang="ru-RU" sz="2800" dirty="0" smtClean="0">
                <a:latin typeface="Times New Roman" panose="02020603050405020304" pitchFamily="18" charset="0"/>
                <a:cs typeface="Times New Roman" panose="02020603050405020304" pitchFamily="18" charset="0"/>
              </a:rPr>
              <a:t>6. </a:t>
            </a:r>
            <a:r>
              <a:rPr lang="uk-UA" sz="2800" dirty="0" smtClean="0">
                <a:latin typeface="Times New Roman" panose="02020603050405020304" pitchFamily="18" charset="0"/>
                <a:cs typeface="Times New Roman" panose="02020603050405020304" pitchFamily="18" charset="0"/>
              </a:rPr>
              <a:t>20% з цих смертей були самогубствами.</a:t>
            </a:r>
            <a:endParaRPr lang="uk-UA" sz="2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59467" y="3141547"/>
            <a:ext cx="3803904" cy="2854239"/>
          </a:xfrm>
          <a:prstGeom prst="rect">
            <a:avLst/>
          </a:prstGeom>
        </p:spPr>
      </p:pic>
      <p:pic>
        <p:nvPicPr>
          <p:cNvPr id="5" name="Рисунок 4"/>
          <p:cNvPicPr>
            <a:picLocks noChangeAspect="1"/>
          </p:cNvPicPr>
          <p:nvPr/>
        </p:nvPicPr>
        <p:blipFill rotWithShape="1">
          <a:blip r:embed="rId3"/>
          <a:srcRect l="3927" t="1225" r="4696" b="5148"/>
          <a:stretch/>
        </p:blipFill>
        <p:spPr>
          <a:xfrm>
            <a:off x="4035697" y="3360320"/>
            <a:ext cx="3973316" cy="3050221"/>
          </a:xfrm>
          <a:prstGeom prst="rect">
            <a:avLst/>
          </a:prstGeom>
        </p:spPr>
      </p:pic>
      <p:pic>
        <p:nvPicPr>
          <p:cNvPr id="6" name="Рисунок 5"/>
          <p:cNvPicPr>
            <a:picLocks noChangeAspect="1"/>
          </p:cNvPicPr>
          <p:nvPr/>
        </p:nvPicPr>
        <p:blipFill>
          <a:blip r:embed="rId4"/>
          <a:stretch>
            <a:fillRect/>
          </a:stretch>
        </p:blipFill>
        <p:spPr>
          <a:xfrm>
            <a:off x="8181340" y="2569846"/>
            <a:ext cx="4010660" cy="3007994"/>
          </a:xfrm>
          <a:prstGeom prst="rect">
            <a:avLst/>
          </a:prstGeom>
        </p:spPr>
      </p:pic>
    </p:spTree>
    <p:extLst>
      <p:ext uri="{BB962C8B-B14F-4D97-AF65-F5344CB8AC3E}">
        <p14:creationId xmlns:p14="http://schemas.microsoft.com/office/powerpoint/2010/main" val="30957020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182880" y="83934"/>
            <a:ext cx="11899392" cy="954107"/>
          </a:xfrm>
          <a:prstGeom prst="rect">
            <a:avLst/>
          </a:prstGeom>
        </p:spPr>
        <p:txBody>
          <a:bodyPr wrap="square">
            <a:spAutoFit/>
          </a:bodyPr>
          <a:lstStyle/>
          <a:p>
            <a:pPr algn="just"/>
            <a:r>
              <a:rPr lang="ru-RU" sz="2800" dirty="0" smtClean="0">
                <a:latin typeface="Times New Roman" panose="02020603050405020304" pitchFamily="18" charset="0"/>
                <a:cs typeface="Times New Roman" panose="02020603050405020304" pitchFamily="18" charset="0"/>
              </a:rPr>
              <a:t>     Деякі люди повернулися зі своїми сім'ями в постраждалий район, щоб в своїх інтересах використати компенсації від держави.</a:t>
            </a:r>
            <a:endParaRPr lang="uk-UA" sz="28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411480" y="1596656"/>
            <a:ext cx="3825734" cy="4429239"/>
          </a:xfrm>
          <a:prstGeom prst="rect">
            <a:avLst/>
          </a:prstGeom>
        </p:spPr>
      </p:pic>
      <p:pic>
        <p:nvPicPr>
          <p:cNvPr id="9" name="Рисунок 8"/>
          <p:cNvPicPr>
            <a:picLocks noChangeAspect="1"/>
          </p:cNvPicPr>
          <p:nvPr/>
        </p:nvPicPr>
        <p:blipFill>
          <a:blip r:embed="rId3"/>
          <a:stretch>
            <a:fillRect/>
          </a:stretch>
        </p:blipFill>
        <p:spPr>
          <a:xfrm>
            <a:off x="4592795" y="1340626"/>
            <a:ext cx="7489477" cy="4904726"/>
          </a:xfrm>
          <a:prstGeom prst="rect">
            <a:avLst/>
          </a:prstGeom>
        </p:spPr>
      </p:pic>
    </p:spTree>
    <p:extLst>
      <p:ext uri="{BB962C8B-B14F-4D97-AF65-F5344CB8AC3E}">
        <p14:creationId xmlns:p14="http://schemas.microsoft.com/office/powerpoint/2010/main" val="19195022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14451" y="4204125"/>
            <a:ext cx="4139465" cy="2365408"/>
          </a:xfrm>
          <a:prstGeom prst="rect">
            <a:avLst/>
          </a:prstGeom>
        </p:spPr>
      </p:pic>
      <p:pic>
        <p:nvPicPr>
          <p:cNvPr id="5" name="Рисунок 4"/>
          <p:cNvPicPr>
            <a:picLocks noChangeAspect="1"/>
          </p:cNvPicPr>
          <p:nvPr/>
        </p:nvPicPr>
        <p:blipFill>
          <a:blip r:embed="rId3"/>
          <a:stretch>
            <a:fillRect/>
          </a:stretch>
        </p:blipFill>
        <p:spPr>
          <a:xfrm>
            <a:off x="7937995" y="0"/>
            <a:ext cx="4078949" cy="2292152"/>
          </a:xfrm>
          <a:prstGeom prst="rect">
            <a:avLst/>
          </a:prstGeom>
        </p:spPr>
      </p:pic>
      <p:pic>
        <p:nvPicPr>
          <p:cNvPr id="7" name="Рисунок 6"/>
          <p:cNvPicPr>
            <a:picLocks noChangeAspect="1"/>
          </p:cNvPicPr>
          <p:nvPr/>
        </p:nvPicPr>
        <p:blipFill>
          <a:blip r:embed="rId4"/>
          <a:stretch>
            <a:fillRect/>
          </a:stretch>
        </p:blipFill>
        <p:spPr>
          <a:xfrm>
            <a:off x="8387263" y="3867183"/>
            <a:ext cx="3728022" cy="2796016"/>
          </a:xfrm>
          <a:prstGeom prst="rect">
            <a:avLst/>
          </a:prstGeom>
        </p:spPr>
      </p:pic>
      <p:sp>
        <p:nvSpPr>
          <p:cNvPr id="2" name="Прямокутник 1"/>
          <p:cNvSpPr/>
          <p:nvPr/>
        </p:nvSpPr>
        <p:spPr>
          <a:xfrm>
            <a:off x="332734" y="233802"/>
            <a:ext cx="5940050" cy="2062103"/>
          </a:xfrm>
          <a:prstGeom prst="rect">
            <a:avLst/>
          </a:prstGeom>
        </p:spPr>
        <p:txBody>
          <a:bodyPr wrap="square">
            <a:spAutoFit/>
          </a:bodyPr>
          <a:lstStyle/>
          <a:p>
            <a:r>
              <a:rPr lang="ru-RU" sz="3200" dirty="0" smtClean="0">
                <a:latin typeface="Times New Roman" panose="02020603050405020304" pitchFamily="18" charset="0"/>
                <a:cs typeface="Times New Roman" panose="02020603050405020304" pitchFamily="18" charset="0"/>
              </a:rPr>
              <a:t>Мій </a:t>
            </a:r>
            <a:r>
              <a:rPr lang="ru-RU" sz="3200" dirty="0">
                <a:latin typeface="Times New Roman" panose="02020603050405020304" pitchFamily="18" charset="0"/>
                <a:cs typeface="Times New Roman" panose="02020603050405020304" pitchFamily="18" charset="0"/>
              </a:rPr>
              <a:t>біль, </a:t>
            </a:r>
            <a:r>
              <a:rPr lang="ru-RU" sz="3200" dirty="0" err="1">
                <a:latin typeface="Times New Roman" panose="02020603050405020304" pitchFamily="18" charset="0"/>
                <a:cs typeface="Times New Roman" panose="02020603050405020304" pitchFamily="18" charset="0"/>
              </a:rPr>
              <a:t>мій</a:t>
            </a:r>
            <a:r>
              <a:rPr lang="ru-RU" sz="3200" dirty="0">
                <a:latin typeface="Times New Roman" panose="02020603050405020304" pitchFamily="18" charset="0"/>
                <a:cs typeface="Times New Roman" panose="02020603050405020304" pitchFamily="18" charset="0"/>
              </a:rPr>
              <a:t> жаль, моя біда,</a:t>
            </a:r>
          </a:p>
          <a:p>
            <a:r>
              <a:rPr lang="ru-RU" sz="3200" dirty="0">
                <a:latin typeface="Times New Roman" panose="02020603050405020304" pitchFamily="18" charset="0"/>
                <a:cs typeface="Times New Roman" panose="02020603050405020304" pitchFamily="18" charset="0"/>
              </a:rPr>
              <a:t>Моя ти пам'ять вічна.</a:t>
            </a:r>
          </a:p>
          <a:p>
            <a:r>
              <a:rPr lang="ru-RU" sz="3200" dirty="0">
                <a:latin typeface="Times New Roman" panose="02020603050405020304" pitchFamily="18" charset="0"/>
                <a:cs typeface="Times New Roman" panose="02020603050405020304" pitchFamily="18" charset="0"/>
              </a:rPr>
              <a:t>Земля покинута й не та,</a:t>
            </a:r>
          </a:p>
          <a:p>
            <a:r>
              <a:rPr lang="ru-RU" sz="3200" dirty="0">
                <a:latin typeface="Times New Roman" panose="02020603050405020304" pitchFamily="18" charset="0"/>
                <a:cs typeface="Times New Roman" panose="02020603050405020304" pitchFamily="18" charset="0"/>
              </a:rPr>
              <a:t>Отруєна й незвична</a:t>
            </a:r>
            <a:r>
              <a:rPr lang="ru-RU" sz="2800" dirty="0">
                <a:latin typeface="Times New Roman" panose="02020603050405020304" pitchFamily="18" charset="0"/>
                <a:cs typeface="Times New Roman" panose="02020603050405020304" pitchFamily="18" charset="0"/>
              </a:rPr>
              <a:t>.</a:t>
            </a:r>
          </a:p>
        </p:txBody>
      </p:sp>
      <p:pic>
        <p:nvPicPr>
          <p:cNvPr id="8" name="Рисунок 7"/>
          <p:cNvPicPr>
            <a:picLocks noChangeAspect="1"/>
          </p:cNvPicPr>
          <p:nvPr/>
        </p:nvPicPr>
        <p:blipFill>
          <a:blip r:embed="rId5"/>
          <a:stretch>
            <a:fillRect/>
          </a:stretch>
        </p:blipFill>
        <p:spPr>
          <a:xfrm>
            <a:off x="4059964" y="1808833"/>
            <a:ext cx="4425639" cy="2951867"/>
          </a:xfrm>
          <a:prstGeom prst="rect">
            <a:avLst/>
          </a:prstGeom>
        </p:spPr>
      </p:pic>
    </p:spTree>
    <p:extLst>
      <p:ext uri="{BB962C8B-B14F-4D97-AF65-F5344CB8AC3E}">
        <p14:creationId xmlns:p14="http://schemas.microsoft.com/office/powerpoint/2010/main" val="13082230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441433" y="118670"/>
            <a:ext cx="6255038" cy="2322777"/>
          </a:xfrm>
          <a:prstGeom prst="rect">
            <a:avLst/>
          </a:prstGeom>
        </p:spPr>
      </p:pic>
      <p:pic>
        <p:nvPicPr>
          <p:cNvPr id="3" name="Рисунок 2"/>
          <p:cNvPicPr>
            <a:picLocks noChangeAspect="1"/>
          </p:cNvPicPr>
          <p:nvPr/>
        </p:nvPicPr>
        <p:blipFill>
          <a:blip r:embed="rId3"/>
          <a:stretch>
            <a:fillRect/>
          </a:stretch>
        </p:blipFill>
        <p:spPr>
          <a:xfrm>
            <a:off x="6949269" y="0"/>
            <a:ext cx="5242731" cy="3790898"/>
          </a:xfrm>
          <a:prstGeom prst="rect">
            <a:avLst/>
          </a:prstGeom>
        </p:spPr>
      </p:pic>
      <p:pic>
        <p:nvPicPr>
          <p:cNvPr id="4" name="Рисунок 3"/>
          <p:cNvPicPr>
            <a:picLocks noChangeAspect="1"/>
          </p:cNvPicPr>
          <p:nvPr/>
        </p:nvPicPr>
        <p:blipFill>
          <a:blip r:embed="rId4"/>
          <a:stretch>
            <a:fillRect/>
          </a:stretch>
        </p:blipFill>
        <p:spPr>
          <a:xfrm>
            <a:off x="201168" y="2468980"/>
            <a:ext cx="6057566" cy="4032404"/>
          </a:xfrm>
          <a:prstGeom prst="rect">
            <a:avLst/>
          </a:prstGeom>
        </p:spPr>
      </p:pic>
      <p:pic>
        <p:nvPicPr>
          <p:cNvPr id="5" name="Рисунок 4"/>
          <p:cNvPicPr>
            <a:picLocks noChangeAspect="1"/>
          </p:cNvPicPr>
          <p:nvPr/>
        </p:nvPicPr>
        <p:blipFill>
          <a:blip r:embed="rId5"/>
          <a:stretch>
            <a:fillRect/>
          </a:stretch>
        </p:blipFill>
        <p:spPr>
          <a:xfrm>
            <a:off x="5193579" y="3161886"/>
            <a:ext cx="6572991" cy="3522479"/>
          </a:xfrm>
          <a:prstGeom prst="rect">
            <a:avLst/>
          </a:prstGeom>
        </p:spPr>
      </p:pic>
    </p:spTree>
    <p:extLst>
      <p:ext uri="{BB962C8B-B14F-4D97-AF65-F5344CB8AC3E}">
        <p14:creationId xmlns:p14="http://schemas.microsoft.com/office/powerpoint/2010/main" val="307734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82296" y="394516"/>
            <a:ext cx="12036552" cy="1446550"/>
          </a:xfrm>
          <a:prstGeom prst="rect">
            <a:avLst/>
          </a:prstGeom>
        </p:spPr>
        <p:txBody>
          <a:bodyPr wrap="square">
            <a:spAutoFit/>
          </a:bodyPr>
          <a:lstStyle/>
          <a:p>
            <a:pPr algn="ctr"/>
            <a:r>
              <a:rPr lang="ru-RU" sz="2400" dirty="0" smtClean="0">
                <a:latin typeface="Times New Roman" panose="02020603050405020304" pitchFamily="18" charset="0"/>
                <a:cs typeface="Times New Roman" panose="02020603050405020304" pitchFamily="18" charset="0"/>
              </a:rPr>
              <a:t>Сосновий </a:t>
            </a:r>
            <a:r>
              <a:rPr lang="ru-RU" sz="2400" dirty="0">
                <a:latin typeface="Times New Roman" panose="02020603050405020304" pitchFamily="18" charset="0"/>
                <a:cs typeface="Times New Roman" panose="02020603050405020304" pitchFamily="18" charset="0"/>
              </a:rPr>
              <a:t>бір, який розташований між містом і ЧАЕС під дією радіації перетворився на </a:t>
            </a:r>
            <a:r>
              <a:rPr lang="ru-RU" sz="4000" b="1" dirty="0">
                <a:ln>
                  <a:solidFill>
                    <a:schemeClr val="accent2">
                      <a:lumMod val="50000"/>
                    </a:schemeClr>
                  </a:solidFill>
                </a:ln>
                <a:solidFill>
                  <a:schemeClr val="accent2">
                    <a:lumMod val="75000"/>
                  </a:schemeClr>
                </a:solidFill>
                <a:latin typeface="Times New Roman" panose="02020603050405020304" pitchFamily="18" charset="0"/>
                <a:cs typeface="Times New Roman" panose="02020603050405020304" pitchFamily="18" charset="0"/>
              </a:rPr>
              <a:t>«Рудий ліс». </a:t>
            </a:r>
            <a:endParaRPr lang="ru-RU" sz="4000" b="1" dirty="0" smtClean="0">
              <a:ln>
                <a:solidFill>
                  <a:schemeClr val="accent2">
                    <a:lumMod val="50000"/>
                  </a:schemeClr>
                </a:solidFill>
              </a:ln>
              <a:solidFill>
                <a:schemeClr val="accent2">
                  <a:lumMod val="75000"/>
                </a:schemeClr>
              </a:solidFill>
              <a:latin typeface="Times New Roman" panose="02020603050405020304" pitchFamily="18" charset="0"/>
              <a:cs typeface="Times New Roman" panose="02020603050405020304" pitchFamily="18" charset="0"/>
            </a:endParaRPr>
          </a:p>
          <a:p>
            <a:pPr algn="ctr"/>
            <a:r>
              <a:rPr lang="ru-RU" sz="2400" dirty="0" smtClean="0">
                <a:latin typeface="Times New Roman" panose="02020603050405020304" pitchFamily="18" charset="0"/>
                <a:cs typeface="Times New Roman" panose="02020603050405020304" pitchFamily="18" charset="0"/>
              </a:rPr>
              <a:t>Сосна </a:t>
            </a:r>
            <a:r>
              <a:rPr lang="ru-RU" sz="2400" dirty="0">
                <a:latin typeface="Times New Roman" panose="02020603050405020304" pitchFamily="18" charset="0"/>
                <a:cs typeface="Times New Roman" panose="02020603050405020304" pitchFamily="18" charset="0"/>
              </a:rPr>
              <a:t>гине при дозі 10 Гр, </a:t>
            </a:r>
            <a:r>
              <a:rPr lang="ru-RU" sz="2400" dirty="0" smtClean="0">
                <a:latin typeface="Times New Roman" panose="02020603050405020304" pitchFamily="18" charset="0"/>
                <a:cs typeface="Times New Roman" panose="02020603050405020304" pitchFamily="18" charset="0"/>
              </a:rPr>
              <a:t>  50 </a:t>
            </a:r>
            <a:r>
              <a:rPr lang="ru-RU" sz="2400" dirty="0">
                <a:latin typeface="Times New Roman" panose="02020603050405020304" pitchFamily="18" charset="0"/>
                <a:cs typeface="Times New Roman" panose="02020603050405020304" pitchFamily="18" charset="0"/>
              </a:rPr>
              <a:t>% летальність в людини наступає при дозі 4 </a:t>
            </a:r>
            <a:r>
              <a:rPr lang="ru-RU" sz="2400" dirty="0" smtClean="0">
                <a:latin typeface="Times New Roman" panose="02020603050405020304" pitchFamily="18" charset="0"/>
                <a:cs typeface="Times New Roman" panose="02020603050405020304" pitchFamily="18" charset="0"/>
              </a:rPr>
              <a:t>Гр.  </a:t>
            </a:r>
            <a:endParaRPr lang="uk-UA" sz="28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0" y="1855173"/>
            <a:ext cx="6749621" cy="4362747"/>
          </a:xfrm>
          <a:prstGeom prst="rect">
            <a:avLst/>
          </a:prstGeom>
        </p:spPr>
      </p:pic>
      <p:pic>
        <p:nvPicPr>
          <p:cNvPr id="5" name="Рисунок 4"/>
          <p:cNvPicPr>
            <a:picLocks noChangeAspect="1"/>
          </p:cNvPicPr>
          <p:nvPr/>
        </p:nvPicPr>
        <p:blipFill>
          <a:blip r:embed="rId3"/>
          <a:stretch>
            <a:fillRect/>
          </a:stretch>
        </p:blipFill>
        <p:spPr>
          <a:xfrm>
            <a:off x="7172817" y="1987166"/>
            <a:ext cx="4458351" cy="2310717"/>
          </a:xfrm>
          <a:prstGeom prst="rect">
            <a:avLst/>
          </a:prstGeom>
          <a:ln w="38100">
            <a:solidFill>
              <a:schemeClr val="tx2">
                <a:lumMod val="75000"/>
              </a:schemeClr>
            </a:solidFill>
          </a:ln>
        </p:spPr>
      </p:pic>
      <p:pic>
        <p:nvPicPr>
          <p:cNvPr id="6" name="Рисунок 5"/>
          <p:cNvPicPr>
            <a:picLocks noChangeAspect="1"/>
          </p:cNvPicPr>
          <p:nvPr/>
        </p:nvPicPr>
        <p:blipFill rotWithShape="1">
          <a:blip r:embed="rId4"/>
          <a:srcRect l="50732" t="2731" r="4285" b="19056"/>
          <a:stretch/>
        </p:blipFill>
        <p:spPr>
          <a:xfrm>
            <a:off x="6886409" y="4297883"/>
            <a:ext cx="4663440" cy="2624328"/>
          </a:xfrm>
          <a:prstGeom prst="rect">
            <a:avLst/>
          </a:prstGeom>
        </p:spPr>
      </p:pic>
    </p:spTree>
    <p:extLst>
      <p:ext uri="{BB962C8B-B14F-4D97-AF65-F5344CB8AC3E}">
        <p14:creationId xmlns:p14="http://schemas.microsoft.com/office/powerpoint/2010/main" val="4094167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0" y="158788"/>
            <a:ext cx="11859768" cy="1384995"/>
          </a:xfrm>
          <a:prstGeom prst="rect">
            <a:avLst/>
          </a:prstGeom>
        </p:spPr>
        <p:txBody>
          <a:bodyPr wrap="square">
            <a:spAutoFit/>
          </a:bodyPr>
          <a:lstStyle/>
          <a:p>
            <a:pPr algn="just"/>
            <a:r>
              <a:rPr lang="uk-UA" sz="2800" dirty="0">
                <a:latin typeface="Times New Roman" panose="02020603050405020304" pitchFamily="18" charset="0"/>
                <a:cs typeface="Times New Roman" panose="02020603050405020304" pitchFamily="18" charset="0"/>
              </a:rPr>
              <a:t> </a:t>
            </a:r>
            <a:r>
              <a:rPr lang="uk-UA" sz="2800" dirty="0" smtClean="0">
                <a:latin typeface="Times New Roman" panose="02020603050405020304" pitchFamily="18" charset="0"/>
                <a:cs typeface="Times New Roman" panose="02020603050405020304" pitchFamily="18" charset="0"/>
              </a:rPr>
              <a:t>   Область, що потрапила в списки </a:t>
            </a:r>
            <a:r>
              <a:rPr lang="uk-UA" sz="2800" b="1" dirty="0" smtClean="0">
                <a:latin typeface="Times New Roman" panose="02020603050405020304" pitchFamily="18" charset="0"/>
                <a:cs typeface="Times New Roman" panose="02020603050405020304" pitchFamily="18" charset="0"/>
              </a:rPr>
              <a:t>«забруднених</a:t>
            </a:r>
            <a:r>
              <a:rPr lang="uk-UA" sz="2800" dirty="0" smtClean="0">
                <a:latin typeface="Times New Roman" panose="02020603050405020304" pitchFamily="18" charset="0"/>
                <a:cs typeface="Times New Roman" panose="02020603050405020304" pitchFamily="18" charset="0"/>
              </a:rPr>
              <a:t>», визнали одним з найбільш </a:t>
            </a:r>
            <a:r>
              <a:rPr lang="uk-UA" sz="2800" b="1" dirty="0" smtClean="0">
                <a:latin typeface="Times New Roman" panose="02020603050405020304" pitchFamily="18" charset="0"/>
                <a:cs typeface="Times New Roman" panose="02020603050405020304" pitchFamily="18" charset="0"/>
              </a:rPr>
              <a:t>унікальних світових заповідників </a:t>
            </a:r>
            <a:r>
              <a:rPr lang="uk-UA" sz="2800" dirty="0" smtClean="0">
                <a:latin typeface="Times New Roman" panose="02020603050405020304" pitchFamily="18" charset="0"/>
                <a:cs typeface="Times New Roman" panose="02020603050405020304" pitchFamily="18" charset="0"/>
              </a:rPr>
              <a:t>з процвітаючою популяцією вовків, оленів, бобрів, орлів і інших тварин.</a:t>
            </a:r>
            <a:endParaRPr lang="uk-UA" sz="28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82296" y="1464238"/>
            <a:ext cx="5544312" cy="3523159"/>
          </a:xfrm>
          <a:prstGeom prst="rect">
            <a:avLst/>
          </a:prstGeom>
        </p:spPr>
      </p:pic>
      <p:pic>
        <p:nvPicPr>
          <p:cNvPr id="7" name="Рисунок 6"/>
          <p:cNvPicPr>
            <a:picLocks noChangeAspect="1"/>
          </p:cNvPicPr>
          <p:nvPr/>
        </p:nvPicPr>
        <p:blipFill>
          <a:blip r:embed="rId3"/>
          <a:stretch>
            <a:fillRect/>
          </a:stretch>
        </p:blipFill>
        <p:spPr>
          <a:xfrm>
            <a:off x="7516368" y="1091564"/>
            <a:ext cx="4358640" cy="2451735"/>
          </a:xfrm>
          <a:prstGeom prst="rect">
            <a:avLst/>
          </a:prstGeom>
        </p:spPr>
      </p:pic>
      <p:pic>
        <p:nvPicPr>
          <p:cNvPr id="8" name="Рисунок 7"/>
          <p:cNvPicPr>
            <a:picLocks noChangeAspect="1"/>
          </p:cNvPicPr>
          <p:nvPr/>
        </p:nvPicPr>
        <p:blipFill>
          <a:blip r:embed="rId4"/>
          <a:stretch>
            <a:fillRect/>
          </a:stretch>
        </p:blipFill>
        <p:spPr>
          <a:xfrm>
            <a:off x="7860458" y="4402954"/>
            <a:ext cx="4184904" cy="2354009"/>
          </a:xfrm>
          <a:prstGeom prst="rect">
            <a:avLst/>
          </a:prstGeom>
        </p:spPr>
      </p:pic>
      <p:pic>
        <p:nvPicPr>
          <p:cNvPr id="9" name="Рисунок 8"/>
          <p:cNvPicPr>
            <a:picLocks noChangeAspect="1"/>
          </p:cNvPicPr>
          <p:nvPr/>
        </p:nvPicPr>
        <p:blipFill>
          <a:blip r:embed="rId5"/>
          <a:stretch>
            <a:fillRect/>
          </a:stretch>
        </p:blipFill>
        <p:spPr>
          <a:xfrm>
            <a:off x="5806154" y="2703145"/>
            <a:ext cx="3044189" cy="2163784"/>
          </a:xfrm>
          <a:prstGeom prst="rect">
            <a:avLst/>
          </a:prstGeom>
        </p:spPr>
      </p:pic>
      <p:pic>
        <p:nvPicPr>
          <p:cNvPr id="10" name="Рисунок 9"/>
          <p:cNvPicPr>
            <a:picLocks noChangeAspect="1"/>
          </p:cNvPicPr>
          <p:nvPr/>
        </p:nvPicPr>
        <p:blipFill>
          <a:blip r:embed="rId6"/>
          <a:stretch>
            <a:fillRect/>
          </a:stretch>
        </p:blipFill>
        <p:spPr>
          <a:xfrm>
            <a:off x="4652057" y="4733203"/>
            <a:ext cx="3208401" cy="2023760"/>
          </a:xfrm>
          <a:prstGeom prst="rect">
            <a:avLst/>
          </a:prstGeom>
        </p:spPr>
      </p:pic>
      <p:pic>
        <p:nvPicPr>
          <p:cNvPr id="11" name="Рисунок 10"/>
          <p:cNvPicPr>
            <a:picLocks noChangeAspect="1"/>
          </p:cNvPicPr>
          <p:nvPr/>
        </p:nvPicPr>
        <p:blipFill>
          <a:blip r:embed="rId7"/>
          <a:stretch>
            <a:fillRect/>
          </a:stretch>
        </p:blipFill>
        <p:spPr>
          <a:xfrm>
            <a:off x="677276" y="5152522"/>
            <a:ext cx="3585829" cy="1418276"/>
          </a:xfrm>
          <a:prstGeom prst="rect">
            <a:avLst/>
          </a:prstGeom>
        </p:spPr>
      </p:pic>
      <p:pic>
        <p:nvPicPr>
          <p:cNvPr id="12" name="Рисунок 11"/>
          <p:cNvPicPr>
            <a:picLocks noChangeAspect="1"/>
          </p:cNvPicPr>
          <p:nvPr/>
        </p:nvPicPr>
        <p:blipFill>
          <a:blip r:embed="rId8"/>
          <a:stretch>
            <a:fillRect/>
          </a:stretch>
        </p:blipFill>
        <p:spPr>
          <a:xfrm>
            <a:off x="5096938" y="1505343"/>
            <a:ext cx="2763520" cy="1554480"/>
          </a:xfrm>
          <a:prstGeom prst="rect">
            <a:avLst/>
          </a:prstGeom>
        </p:spPr>
      </p:pic>
      <p:pic>
        <p:nvPicPr>
          <p:cNvPr id="13" name="Рисунок 12"/>
          <p:cNvPicPr>
            <a:picLocks noChangeAspect="1"/>
          </p:cNvPicPr>
          <p:nvPr/>
        </p:nvPicPr>
        <p:blipFill>
          <a:blip r:embed="rId9"/>
          <a:stretch>
            <a:fillRect/>
          </a:stretch>
        </p:blipFill>
        <p:spPr>
          <a:xfrm>
            <a:off x="9185361" y="2794111"/>
            <a:ext cx="2524983" cy="1681964"/>
          </a:xfrm>
          <a:prstGeom prst="rect">
            <a:avLst/>
          </a:prstGeom>
        </p:spPr>
      </p:pic>
    </p:spTree>
    <p:extLst>
      <p:ext uri="{BB962C8B-B14F-4D97-AF65-F5344CB8AC3E}">
        <p14:creationId xmlns:p14="http://schemas.microsoft.com/office/powerpoint/2010/main" val="23693384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3002" y="442722"/>
            <a:ext cx="11764574" cy="5921502"/>
          </a:xfrm>
          <a:prstGeom prst="rect">
            <a:avLst/>
          </a:prstGeom>
        </p:spPr>
      </p:pic>
    </p:spTree>
    <p:extLst>
      <p:ext uri="{BB962C8B-B14F-4D97-AF65-F5344CB8AC3E}">
        <p14:creationId xmlns:p14="http://schemas.microsoft.com/office/powerpoint/2010/main" val="18799106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86512" y="0"/>
            <a:ext cx="11905488" cy="954107"/>
          </a:xfrm>
          <a:prstGeom prst="rect">
            <a:avLst/>
          </a:prstGeom>
        </p:spPr>
        <p:txBody>
          <a:bodyPr wrap="square">
            <a:spAutoFit/>
          </a:bodyPr>
          <a:lstStyle/>
          <a:p>
            <a:pPr algn="just"/>
            <a:r>
              <a:rPr lang="ru-RU" sz="2800" dirty="0" smtClean="0">
                <a:latin typeface="Times New Roman" panose="02020603050405020304" pitchFamily="18" charset="0"/>
                <a:cs typeface="Times New Roman" panose="02020603050405020304" pitchFamily="18" charset="0"/>
              </a:rPr>
              <a:t> На кожному </a:t>
            </a:r>
            <a:r>
              <a:rPr lang="ru-RU" sz="2800" b="1" dirty="0" smtClean="0">
                <a:latin typeface="Times New Roman" panose="02020603050405020304" pitchFamily="18" charset="0"/>
                <a:cs typeface="Times New Roman" panose="02020603050405020304" pitchFamily="18" charset="0"/>
              </a:rPr>
              <a:t>відреставрованому будинку</a:t>
            </a:r>
            <a:r>
              <a:rPr lang="ru-RU" sz="2800" dirty="0" smtClean="0">
                <a:latin typeface="Times New Roman" panose="02020603050405020304" pitchFamily="18" charset="0"/>
                <a:cs typeface="Times New Roman" panose="02020603050405020304" pitchFamily="18" charset="0"/>
              </a:rPr>
              <a:t> в Чорнобилі, на сьогоднішній день є напис, де зазначено ім'я власника цієї нерухомості.</a:t>
            </a:r>
            <a:endParaRPr lang="uk-UA"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0" y="954107"/>
            <a:ext cx="8677337" cy="5347378"/>
          </a:xfrm>
          <a:prstGeom prst="rect">
            <a:avLst/>
          </a:prstGeom>
        </p:spPr>
      </p:pic>
      <p:pic>
        <p:nvPicPr>
          <p:cNvPr id="4" name="Рисунок 3"/>
          <p:cNvPicPr>
            <a:picLocks noChangeAspect="1"/>
          </p:cNvPicPr>
          <p:nvPr/>
        </p:nvPicPr>
        <p:blipFill>
          <a:blip r:embed="rId3"/>
          <a:stretch>
            <a:fillRect/>
          </a:stretch>
        </p:blipFill>
        <p:spPr>
          <a:xfrm>
            <a:off x="8124825" y="4150287"/>
            <a:ext cx="3954399" cy="2259657"/>
          </a:xfrm>
          <a:prstGeom prst="rect">
            <a:avLst/>
          </a:prstGeom>
        </p:spPr>
      </p:pic>
      <p:pic>
        <p:nvPicPr>
          <p:cNvPr id="5" name="Рисунок 4"/>
          <p:cNvPicPr>
            <a:picLocks noChangeAspect="1"/>
          </p:cNvPicPr>
          <p:nvPr/>
        </p:nvPicPr>
        <p:blipFill>
          <a:blip r:embed="rId4"/>
          <a:stretch>
            <a:fillRect/>
          </a:stretch>
        </p:blipFill>
        <p:spPr>
          <a:xfrm>
            <a:off x="7860146" y="1062566"/>
            <a:ext cx="4219078" cy="2979262"/>
          </a:xfrm>
          <a:prstGeom prst="rect">
            <a:avLst/>
          </a:prstGeom>
        </p:spPr>
      </p:pic>
    </p:spTree>
    <p:extLst>
      <p:ext uri="{BB962C8B-B14F-4D97-AF65-F5344CB8AC3E}">
        <p14:creationId xmlns:p14="http://schemas.microsoft.com/office/powerpoint/2010/main" val="13873665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786886" y="144518"/>
            <a:ext cx="7481472" cy="707886"/>
          </a:xfrm>
          <a:prstGeom prst="rect">
            <a:avLst/>
          </a:prstGeom>
        </p:spPr>
        <p:txBody>
          <a:bodyPr wrap="none">
            <a:spAutoFit/>
          </a:bodyPr>
          <a:lstStyle/>
          <a:p>
            <a:r>
              <a:rPr lang="ru-RU" sz="4000" b="1" dirty="0">
                <a:solidFill>
                  <a:srgbClr val="C00000"/>
                </a:solidFill>
                <a:latin typeface="Times New Roman" panose="02020603050405020304" pitchFamily="18" charset="0"/>
                <a:cs typeface="Times New Roman" panose="02020603050405020304" pitchFamily="18" charset="0"/>
              </a:rPr>
              <a:t>Вплив аварії на здоров'я людей</a:t>
            </a:r>
            <a:endParaRPr lang="uk-UA" sz="4000" b="1" dirty="0">
              <a:solidFill>
                <a:srgbClr val="C00000"/>
              </a:solidFill>
              <a:latin typeface="Times New Roman" panose="02020603050405020304" pitchFamily="18" charset="0"/>
              <a:cs typeface="Times New Roman" panose="02020603050405020304" pitchFamily="18" charset="0"/>
            </a:endParaRPr>
          </a:p>
        </p:txBody>
      </p:sp>
      <p:sp>
        <p:nvSpPr>
          <p:cNvPr id="3" name="Прямокутник 2"/>
          <p:cNvSpPr/>
          <p:nvPr/>
        </p:nvSpPr>
        <p:spPr>
          <a:xfrm>
            <a:off x="179242" y="852404"/>
            <a:ext cx="11515933" cy="5632311"/>
          </a:xfrm>
          <a:prstGeom prst="rect">
            <a:avLst/>
          </a:prstGeom>
        </p:spPr>
        <p:txBody>
          <a:bodyPr wrap="square">
            <a:spAutoFit/>
          </a:bodyPr>
          <a:lstStyle/>
          <a:p>
            <a:pPr algn="just"/>
            <a:r>
              <a:rPr lang="uk-UA" sz="3600" dirty="0">
                <a:latin typeface="Times New Roman" panose="02020603050405020304" pitchFamily="18" charset="0"/>
                <a:cs typeface="Times New Roman" panose="02020603050405020304" pitchFamily="18" charset="0"/>
              </a:rPr>
              <a:t>Ґрінпіс і міжнародна організація «Лікарі проти ядерної війни» </a:t>
            </a:r>
            <a:r>
              <a:rPr lang="uk-UA" sz="3600" dirty="0" smtClean="0">
                <a:latin typeface="Times New Roman" panose="02020603050405020304" pitchFamily="18" charset="0"/>
                <a:cs typeface="Times New Roman" panose="02020603050405020304" pitchFamily="18" charset="0"/>
              </a:rPr>
              <a:t>стверджують, </a:t>
            </a:r>
            <a:r>
              <a:rPr lang="uk-UA" sz="3600" dirty="0">
                <a:latin typeface="Times New Roman" panose="02020603050405020304" pitchFamily="18" charset="0"/>
                <a:cs typeface="Times New Roman" panose="02020603050405020304" pitchFamily="18" charset="0"/>
              </a:rPr>
              <a:t>що через аварію лише серед ліквідаторів, померли десятки тисяч осіб, в Європі зафіксовано 10 000 випадків вроджених </a:t>
            </a:r>
            <a:r>
              <a:rPr lang="uk-UA" sz="3600" dirty="0" smtClean="0">
                <a:latin typeface="Times New Roman" panose="02020603050405020304" pitchFamily="18" charset="0"/>
                <a:cs typeface="Times New Roman" panose="02020603050405020304" pitchFamily="18" charset="0"/>
              </a:rPr>
              <a:t>патологій</a:t>
            </a:r>
            <a:r>
              <a:rPr lang="en-US" sz="3600" dirty="0" smtClean="0">
                <a:latin typeface="Times New Roman" panose="02020603050405020304" pitchFamily="18" charset="0"/>
                <a:cs typeface="Times New Roman" panose="02020603050405020304" pitchFamily="18" charset="0"/>
              </a:rPr>
              <a:t> </a:t>
            </a:r>
            <a:r>
              <a:rPr lang="uk-UA" sz="3600" dirty="0">
                <a:latin typeface="Times New Roman" panose="02020603050405020304" pitchFamily="18" charset="0"/>
                <a:cs typeface="Times New Roman" panose="02020603050405020304" pitchFamily="18" charset="0"/>
              </a:rPr>
              <a:t>у новонароджених, 10 000 випадків раку </a:t>
            </a:r>
            <a:r>
              <a:rPr lang="uk-UA" sz="3600" dirty="0" smtClean="0">
                <a:latin typeface="Times New Roman" panose="02020603050405020304" pitchFamily="18" charset="0"/>
                <a:cs typeface="Times New Roman" panose="02020603050405020304" pitchFamily="18" charset="0"/>
              </a:rPr>
              <a:t>щитовидної залози. За </a:t>
            </a:r>
            <a:r>
              <a:rPr lang="uk-UA" sz="3600" dirty="0">
                <a:latin typeface="Times New Roman" panose="02020603050405020304" pitchFamily="18" charset="0"/>
                <a:cs typeface="Times New Roman" panose="02020603050405020304" pitchFamily="18" charset="0"/>
              </a:rPr>
              <a:t>даними організації Союз «Чорнобиль», </a:t>
            </a:r>
            <a:endParaRPr lang="uk-UA" sz="3600" dirty="0" smtClean="0">
              <a:latin typeface="Times New Roman" panose="02020603050405020304" pitchFamily="18" charset="0"/>
              <a:cs typeface="Times New Roman" panose="02020603050405020304" pitchFamily="18" charset="0"/>
            </a:endParaRPr>
          </a:p>
          <a:p>
            <a:pPr algn="just"/>
            <a:r>
              <a:rPr lang="uk-UA" sz="3600" dirty="0" smtClean="0">
                <a:latin typeface="Times New Roman" panose="02020603050405020304" pitchFamily="18" charset="0"/>
                <a:cs typeface="Times New Roman" panose="02020603050405020304" pitchFamily="18" charset="0"/>
              </a:rPr>
              <a:t>з </a:t>
            </a:r>
            <a:r>
              <a:rPr lang="uk-UA" sz="3600" dirty="0">
                <a:latin typeface="Times New Roman" panose="02020603050405020304" pitchFamily="18" charset="0"/>
                <a:cs typeface="Times New Roman" panose="02020603050405020304" pitchFamily="18" charset="0"/>
              </a:rPr>
              <a:t>600 000 ліквідаторів 10 % померло, а 165 000 отримали </a:t>
            </a:r>
            <a:r>
              <a:rPr lang="uk-UA" sz="3600" dirty="0" smtClean="0">
                <a:latin typeface="Times New Roman" panose="02020603050405020304" pitchFamily="18" charset="0"/>
                <a:cs typeface="Times New Roman" panose="02020603050405020304" pitchFamily="18" charset="0"/>
              </a:rPr>
              <a:t>інвалідність, також  </a:t>
            </a:r>
            <a:r>
              <a:rPr lang="uk-UA" sz="3600" dirty="0">
                <a:latin typeface="Times New Roman" panose="02020603050405020304" pitchFamily="18" charset="0"/>
                <a:cs typeface="Times New Roman" panose="02020603050405020304" pitchFamily="18" charset="0"/>
              </a:rPr>
              <a:t>Грінпіс стверджує що аварія в Чорнобилі стала причиною смерті </a:t>
            </a:r>
            <a:r>
              <a:rPr lang="uk-UA" sz="3600" b="1" dirty="0">
                <a:latin typeface="Times New Roman" panose="02020603050405020304" pitchFamily="18" charset="0"/>
                <a:cs typeface="Times New Roman" panose="02020603050405020304" pitchFamily="18" charset="0"/>
              </a:rPr>
              <a:t>від раку близько </a:t>
            </a:r>
            <a:endParaRPr lang="uk-UA" sz="3600" b="1" dirty="0" smtClean="0">
              <a:latin typeface="Times New Roman" panose="02020603050405020304" pitchFamily="18" charset="0"/>
              <a:cs typeface="Times New Roman" panose="02020603050405020304" pitchFamily="18" charset="0"/>
            </a:endParaRPr>
          </a:p>
          <a:p>
            <a:pPr algn="ctr"/>
            <a:r>
              <a:rPr lang="uk-UA" sz="3600" b="1" dirty="0" smtClean="0">
                <a:latin typeface="Times New Roman" panose="02020603050405020304" pitchFamily="18" charset="0"/>
                <a:cs typeface="Times New Roman" panose="02020603050405020304" pitchFamily="18" charset="0"/>
              </a:rPr>
              <a:t>90 </a:t>
            </a:r>
            <a:r>
              <a:rPr lang="uk-UA" sz="3600" b="1" dirty="0">
                <a:latin typeface="Times New Roman" panose="02020603050405020304" pitchFamily="18" charset="0"/>
                <a:cs typeface="Times New Roman" panose="02020603050405020304" pitchFamily="18" charset="0"/>
              </a:rPr>
              <a:t>тисяч осіб по всьому світу.</a:t>
            </a:r>
          </a:p>
        </p:txBody>
      </p:sp>
    </p:spTree>
    <p:extLst>
      <p:ext uri="{BB962C8B-B14F-4D97-AF65-F5344CB8AC3E}">
        <p14:creationId xmlns:p14="http://schemas.microsoft.com/office/powerpoint/2010/main" val="17378879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347472" y="248888"/>
            <a:ext cx="11686032" cy="3193695"/>
          </a:xfrm>
          <a:prstGeom prst="rect">
            <a:avLst/>
          </a:prstGeom>
        </p:spPr>
        <p:txBody>
          <a:bodyPr wrap="square">
            <a:spAutoFit/>
          </a:bodyPr>
          <a:lstStyle/>
          <a:p>
            <a:pPr algn="just">
              <a:lnSpc>
                <a:spcPct val="115000"/>
              </a:lnSpc>
              <a:spcAft>
                <a:spcPts val="1000"/>
              </a:spcAft>
            </a:pPr>
            <a:r>
              <a:rPr lang="uk-UA" sz="2800" dirty="0" smtClean="0">
                <a:latin typeface="Times New Roman" panose="02020603050405020304" pitchFamily="18" charset="0"/>
                <a:cs typeface="Times New Roman" panose="02020603050405020304" pitchFamily="18" charset="0"/>
              </a:rPr>
              <a:t>26 квітня 1986р.  світ став свідком жахливої катастрофи в історії людства, наслідки якої досі віддаються жахливим відлуння.</a:t>
            </a:r>
          </a:p>
          <a:p>
            <a:pPr algn="just">
              <a:lnSpc>
                <a:spcPct val="115000"/>
              </a:lnSpc>
              <a:spcAft>
                <a:spcPts val="1000"/>
              </a:spcAft>
            </a:pPr>
            <a:r>
              <a:rPr lang="uk-UA" sz="2800" dirty="0" smtClean="0">
                <a:latin typeface="Times New Roman" panose="02020603050405020304" pitchFamily="18" charset="0"/>
                <a:cs typeface="Times New Roman" panose="02020603050405020304" pitchFamily="18" charset="0"/>
              </a:rPr>
              <a:t> </a:t>
            </a:r>
            <a:r>
              <a:rPr lang="uk-UA" sz="2800" dirty="0" smtClean="0">
                <a:effectLst/>
                <a:latin typeface="Times New Roman" panose="02020603050405020304" pitchFamily="18" charset="0"/>
                <a:ea typeface="Calibri" panose="020F0502020204030204" pitchFamily="34" charset="0"/>
                <a:cs typeface="Times New Roman" panose="02020603050405020304" pitchFamily="18" charset="0"/>
              </a:rPr>
              <a:t>У ніч з 25 на 26 квітня 1986 року, коли всі спали безтурботним сном, о першій годині 23 хвилини над IV реактором Чорнобильської атомної електростанції нічну пітьму розірвало велетенське полум’я. Сталася аварія на Чорнобильській АЕС.</a:t>
            </a:r>
            <a:endParaRPr lang="uk-UA" sz="20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347471" y="3337560"/>
            <a:ext cx="5747597" cy="3300984"/>
          </a:xfrm>
          <a:prstGeom prst="rect">
            <a:avLst/>
          </a:prstGeom>
        </p:spPr>
      </p:pic>
      <p:pic>
        <p:nvPicPr>
          <p:cNvPr id="5" name="Рисунок 4"/>
          <p:cNvPicPr>
            <a:picLocks noChangeAspect="1"/>
          </p:cNvPicPr>
          <p:nvPr/>
        </p:nvPicPr>
        <p:blipFill>
          <a:blip r:embed="rId3"/>
          <a:stretch>
            <a:fillRect/>
          </a:stretch>
        </p:blipFill>
        <p:spPr>
          <a:xfrm>
            <a:off x="6260257" y="3337560"/>
            <a:ext cx="5847166" cy="3520439"/>
          </a:xfrm>
          <a:prstGeom prst="rect">
            <a:avLst/>
          </a:prstGeom>
        </p:spPr>
      </p:pic>
    </p:spTree>
    <p:extLst>
      <p:ext uri="{BB962C8B-B14F-4D97-AF65-F5344CB8AC3E}">
        <p14:creationId xmlns:p14="http://schemas.microsoft.com/office/powerpoint/2010/main" val="6279256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64592" y="0"/>
            <a:ext cx="11795760" cy="2677656"/>
          </a:xfrm>
          <a:prstGeom prst="rect">
            <a:avLst/>
          </a:prstGeom>
        </p:spPr>
        <p:txBody>
          <a:bodyPr wrap="square">
            <a:spAutoFit/>
          </a:bodyPr>
          <a:lstStyle/>
          <a:p>
            <a:pPr algn="just"/>
            <a:r>
              <a:rPr lang="uk-UA" sz="2800" dirty="0" smtClean="0">
                <a:latin typeface="Times New Roman" panose="02020603050405020304" pitchFamily="18" charset="0"/>
                <a:cs typeface="Times New Roman" panose="02020603050405020304" pitchFamily="18" charset="0"/>
              </a:rPr>
              <a:t>11. На сьогоднішній день психологічні розлади, викликані цією аварією, стали найбільшою проблемою громадської охорони здоров'я.</a:t>
            </a:r>
          </a:p>
          <a:p>
            <a:pPr algn="just"/>
            <a:r>
              <a:rPr lang="uk-UA" sz="2800" dirty="0" smtClean="0">
                <a:latin typeface="Times New Roman" panose="02020603050405020304" pitchFamily="18" charset="0"/>
                <a:cs typeface="Times New Roman" panose="02020603050405020304" pitchFamily="18" charset="0"/>
              </a:rPr>
              <a:t>12. Багато лікарів в Східній Європі та Радянському Союзі рекомендували вагітним жінкам зробити аборт, щоб уникнути ризику народження дітей з вадами та захворюваннями, навіть незважаючи на те, що рівень радіації, впливу якої піддавалися жінки, був досить низький.</a:t>
            </a:r>
            <a:endParaRPr lang="uk-UA" sz="20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235970" y="3742073"/>
            <a:ext cx="2013966" cy="2836572"/>
          </a:xfrm>
          <a:prstGeom prst="rect">
            <a:avLst/>
          </a:prstGeom>
        </p:spPr>
      </p:pic>
      <p:pic>
        <p:nvPicPr>
          <p:cNvPr id="7" name="Рисунок 6"/>
          <p:cNvPicPr>
            <a:picLocks noChangeAspect="1"/>
          </p:cNvPicPr>
          <p:nvPr/>
        </p:nvPicPr>
        <p:blipFill>
          <a:blip r:embed="rId3"/>
          <a:stretch>
            <a:fillRect/>
          </a:stretch>
        </p:blipFill>
        <p:spPr>
          <a:xfrm>
            <a:off x="2393441" y="2963417"/>
            <a:ext cx="1574704" cy="2511553"/>
          </a:xfrm>
          <a:prstGeom prst="rect">
            <a:avLst/>
          </a:prstGeom>
        </p:spPr>
      </p:pic>
      <p:pic>
        <p:nvPicPr>
          <p:cNvPr id="8" name="Рисунок 7"/>
          <p:cNvPicPr>
            <a:picLocks noChangeAspect="1"/>
          </p:cNvPicPr>
          <p:nvPr/>
        </p:nvPicPr>
        <p:blipFill>
          <a:blip r:embed="rId4"/>
          <a:stretch>
            <a:fillRect/>
          </a:stretch>
        </p:blipFill>
        <p:spPr>
          <a:xfrm>
            <a:off x="4147713" y="2910042"/>
            <a:ext cx="4561796" cy="3421347"/>
          </a:xfrm>
          <a:prstGeom prst="rect">
            <a:avLst/>
          </a:prstGeom>
        </p:spPr>
      </p:pic>
      <p:pic>
        <p:nvPicPr>
          <p:cNvPr id="9" name="Рисунок 8"/>
          <p:cNvPicPr>
            <a:picLocks noChangeAspect="1"/>
          </p:cNvPicPr>
          <p:nvPr/>
        </p:nvPicPr>
        <p:blipFill>
          <a:blip r:embed="rId5"/>
          <a:stretch>
            <a:fillRect/>
          </a:stretch>
        </p:blipFill>
        <p:spPr>
          <a:xfrm>
            <a:off x="8889077" y="2549815"/>
            <a:ext cx="3237010" cy="2384515"/>
          </a:xfrm>
          <a:prstGeom prst="rect">
            <a:avLst/>
          </a:prstGeom>
        </p:spPr>
      </p:pic>
      <p:sp>
        <p:nvSpPr>
          <p:cNvPr id="3" name="TextBox 2"/>
          <p:cNvSpPr txBox="1"/>
          <p:nvPr/>
        </p:nvSpPr>
        <p:spPr>
          <a:xfrm>
            <a:off x="9478805" y="4934330"/>
            <a:ext cx="2991231" cy="646331"/>
          </a:xfrm>
          <a:prstGeom prst="rect">
            <a:avLst/>
          </a:prstGeom>
          <a:noFill/>
        </p:spPr>
        <p:txBody>
          <a:bodyPr wrap="square" rtlCol="0">
            <a:spAutoFit/>
          </a:bodyPr>
          <a:lstStyle/>
          <a:p>
            <a:r>
              <a:rPr lang="uk-UA" dirty="0" smtClean="0"/>
              <a:t>Діти народжувалися з вадами та </a:t>
            </a:r>
            <a:r>
              <a:rPr lang="uk-UA" dirty="0" err="1" smtClean="0"/>
              <a:t>паталогіями</a:t>
            </a:r>
            <a:endParaRPr lang="uk-UA" dirty="0"/>
          </a:p>
        </p:txBody>
      </p:sp>
    </p:spTree>
    <p:extLst>
      <p:ext uri="{BB962C8B-B14F-4D97-AF65-F5344CB8AC3E}">
        <p14:creationId xmlns:p14="http://schemas.microsoft.com/office/powerpoint/2010/main" val="32652942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00584" y="-27807"/>
            <a:ext cx="11878056" cy="954107"/>
          </a:xfrm>
          <a:prstGeom prst="rect">
            <a:avLst/>
          </a:prstGeom>
        </p:spPr>
        <p:txBody>
          <a:bodyPr wrap="square">
            <a:spAutoFit/>
          </a:bodyPr>
          <a:lstStyle/>
          <a:p>
            <a:pPr algn="just"/>
            <a:r>
              <a:rPr lang="uk-UA" sz="2800" dirty="0" smtClean="0">
                <a:latin typeface="Times New Roman" panose="02020603050405020304" pitchFamily="18" charset="0"/>
                <a:cs typeface="Times New Roman" panose="02020603050405020304" pitchFamily="18" charset="0"/>
              </a:rPr>
              <a:t> </a:t>
            </a:r>
            <a:r>
              <a:rPr lang="uk-UA" sz="2800" b="1" dirty="0" smtClean="0">
                <a:latin typeface="Times New Roman" panose="02020603050405020304" pitchFamily="18" charset="0"/>
                <a:cs typeface="Times New Roman" panose="02020603050405020304" pitchFamily="18" charset="0"/>
              </a:rPr>
              <a:t>Аварія на Чорнобильській АЕС визнана найсерйознішою і найгіршою аварією в ядерній історії людства</a:t>
            </a:r>
            <a:r>
              <a:rPr lang="uk-UA" sz="2800" dirty="0" smtClean="0">
                <a:latin typeface="Times New Roman" panose="02020603050405020304" pitchFamily="18" charset="0"/>
                <a:cs typeface="Times New Roman" panose="02020603050405020304" pitchFamily="18" charset="0"/>
              </a:rPr>
              <a:t>.</a:t>
            </a:r>
            <a:endParaRPr lang="uk-UA" sz="28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6658253" y="4132228"/>
            <a:ext cx="4038012" cy="2565974"/>
          </a:xfrm>
          <a:prstGeom prst="rect">
            <a:avLst/>
          </a:prstGeom>
        </p:spPr>
      </p:pic>
      <p:pic>
        <p:nvPicPr>
          <p:cNvPr id="4" name="Рисунок 3"/>
          <p:cNvPicPr>
            <a:picLocks noChangeAspect="1"/>
          </p:cNvPicPr>
          <p:nvPr/>
        </p:nvPicPr>
        <p:blipFill>
          <a:blip r:embed="rId3"/>
          <a:stretch>
            <a:fillRect/>
          </a:stretch>
        </p:blipFill>
        <p:spPr>
          <a:xfrm>
            <a:off x="6449568" y="824801"/>
            <a:ext cx="5596128" cy="3147823"/>
          </a:xfrm>
          <a:prstGeom prst="rect">
            <a:avLst/>
          </a:prstGeom>
        </p:spPr>
      </p:pic>
      <p:pic>
        <p:nvPicPr>
          <p:cNvPr id="3" name="Рисунок 2"/>
          <p:cNvPicPr>
            <a:picLocks noChangeAspect="1"/>
          </p:cNvPicPr>
          <p:nvPr/>
        </p:nvPicPr>
        <p:blipFill rotWithShape="1">
          <a:blip r:embed="rId4"/>
          <a:srcRect l="8842" t="27611" r="36103" b="26400"/>
          <a:stretch/>
        </p:blipFill>
        <p:spPr>
          <a:xfrm>
            <a:off x="100584" y="1047565"/>
            <a:ext cx="5841119" cy="3292372"/>
          </a:xfrm>
          <a:prstGeom prst="rect">
            <a:avLst/>
          </a:prstGeom>
        </p:spPr>
      </p:pic>
    </p:spTree>
    <p:extLst>
      <p:ext uri="{BB962C8B-B14F-4D97-AF65-F5344CB8AC3E}">
        <p14:creationId xmlns:p14="http://schemas.microsoft.com/office/powerpoint/2010/main" val="2932138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83464" y="450400"/>
            <a:ext cx="11301984" cy="2677656"/>
          </a:xfrm>
          <a:prstGeom prst="rect">
            <a:avLst/>
          </a:prstGeom>
        </p:spPr>
        <p:txBody>
          <a:bodyPr wrap="square">
            <a:spAutoFit/>
          </a:bodyPr>
          <a:lstStyle/>
          <a:p>
            <a:pPr algn="just"/>
            <a:r>
              <a:rPr lang="ru-RU" sz="2800" dirty="0" smtClean="0">
                <a:latin typeface="Times New Roman" panose="02020603050405020304" pitchFamily="18" charset="0"/>
                <a:cs typeface="Times New Roman" panose="02020603050405020304" pitchFamily="18" charset="0"/>
              </a:rPr>
              <a:t>«Укриття</a:t>
            </a:r>
            <a:r>
              <a:rPr lang="ru-RU" sz="2800" dirty="0">
                <a:latin typeface="Times New Roman" panose="02020603050405020304" pitchFamily="18" charset="0"/>
                <a:cs typeface="Times New Roman" panose="02020603050405020304" pitchFamily="18" charset="0"/>
              </a:rPr>
              <a:t>» (більш </a:t>
            </a:r>
            <a:r>
              <a:rPr lang="ru-RU" sz="2800" dirty="0" smtClean="0">
                <a:latin typeface="Times New Roman" panose="02020603050405020304" pitchFamily="18" charset="0"/>
                <a:cs typeface="Times New Roman" panose="02020603050405020304" pitchFamily="18" charset="0"/>
              </a:rPr>
              <a:t>відоме </a:t>
            </a:r>
            <a:r>
              <a:rPr lang="ru-RU" sz="2800" dirty="0">
                <a:latin typeface="Times New Roman" panose="02020603050405020304" pitchFamily="18" charset="0"/>
                <a:cs typeface="Times New Roman" panose="02020603050405020304" pitchFamily="18" charset="0"/>
              </a:rPr>
              <a:t>як «Саркофаг») — ізоляційна споруда над четвертим енергоблоком </a:t>
            </a:r>
            <a:r>
              <a:rPr lang="ru-RU" sz="2800" dirty="0" smtClean="0">
                <a:latin typeface="Times New Roman" panose="02020603050405020304" pitchFamily="18" charset="0"/>
                <a:cs typeface="Times New Roman" panose="02020603050405020304" pitchFamily="18" charset="0"/>
              </a:rPr>
              <a:t>ЧАЕС, було побудовано </a:t>
            </a:r>
            <a:r>
              <a:rPr lang="ru-RU" sz="2800" dirty="0">
                <a:latin typeface="Times New Roman" panose="02020603050405020304" pitchFamily="18" charset="0"/>
                <a:cs typeface="Times New Roman" panose="02020603050405020304" pitchFamily="18" charset="0"/>
              </a:rPr>
              <a:t>до листопада 1986 року після вибуху 4-го реактора. Термін експлуатації саркофага був запланований на </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20-40 років, тому у 2000-х роках </a:t>
            </a:r>
            <a:r>
              <a:rPr lang="ru-RU" sz="2800" dirty="0" smtClean="0">
                <a:latin typeface="Times New Roman" panose="02020603050405020304" pitchFamily="18" charset="0"/>
                <a:cs typeface="Times New Roman" panose="02020603050405020304" pitchFamily="18" charset="0"/>
              </a:rPr>
              <a:t>було запроєктовано </a:t>
            </a:r>
            <a:r>
              <a:rPr lang="ru-RU" sz="2800" dirty="0">
                <a:latin typeface="Times New Roman" panose="02020603050405020304" pitchFamily="18" charset="0"/>
                <a:cs typeface="Times New Roman" panose="02020603050405020304" pitchFamily="18" charset="0"/>
              </a:rPr>
              <a:t>нове укриття. Новий чорнобильський саркофаг почали споруджувати 2012-го, а здали в експлуатацію 2019 року. </a:t>
            </a:r>
            <a:endParaRPr lang="uk-UA" sz="2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6199632" y="3136391"/>
            <a:ext cx="5669405" cy="3721671"/>
          </a:xfrm>
          <a:prstGeom prst="rect">
            <a:avLst/>
          </a:prstGeom>
        </p:spPr>
      </p:pic>
      <p:pic>
        <p:nvPicPr>
          <p:cNvPr id="5" name="Рисунок 4"/>
          <p:cNvPicPr>
            <a:picLocks noChangeAspect="1"/>
          </p:cNvPicPr>
          <p:nvPr/>
        </p:nvPicPr>
        <p:blipFill>
          <a:blip r:embed="rId3"/>
          <a:stretch>
            <a:fillRect/>
          </a:stretch>
        </p:blipFill>
        <p:spPr>
          <a:xfrm>
            <a:off x="428080" y="3227832"/>
            <a:ext cx="5085751" cy="3716697"/>
          </a:xfrm>
          <a:prstGeom prst="rect">
            <a:avLst/>
          </a:prstGeom>
        </p:spPr>
      </p:pic>
      <p:sp>
        <p:nvSpPr>
          <p:cNvPr id="6" name="Прямокутник 5"/>
          <p:cNvSpPr/>
          <p:nvPr/>
        </p:nvSpPr>
        <p:spPr>
          <a:xfrm>
            <a:off x="3159033" y="0"/>
            <a:ext cx="5008743" cy="707886"/>
          </a:xfrm>
          <a:prstGeom prst="rect">
            <a:avLst/>
          </a:prstGeom>
        </p:spPr>
        <p:txBody>
          <a:bodyPr wrap="none">
            <a:spAutoFit/>
          </a:bodyPr>
          <a:lstStyle/>
          <a:p>
            <a:pPr algn="ctr"/>
            <a:r>
              <a:rPr lang="uk-UA" sz="4000" b="1" dirty="0">
                <a:solidFill>
                  <a:srgbClr val="C00000"/>
                </a:solidFill>
                <a:latin typeface="Times New Roman" panose="02020603050405020304" pitchFamily="18" charset="0"/>
                <a:cs typeface="Times New Roman" panose="02020603050405020304" pitchFamily="18" charset="0"/>
              </a:rPr>
              <a:t>Подальша доля АЕС</a:t>
            </a:r>
          </a:p>
        </p:txBody>
      </p:sp>
    </p:spTree>
    <p:extLst>
      <p:ext uri="{BB962C8B-B14F-4D97-AF65-F5344CB8AC3E}">
        <p14:creationId xmlns:p14="http://schemas.microsoft.com/office/powerpoint/2010/main" val="35312994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42416" y="292847"/>
            <a:ext cx="9774936" cy="6492989"/>
          </a:xfrm>
          <a:prstGeom prst="rect">
            <a:avLst/>
          </a:prstGeom>
        </p:spPr>
      </p:pic>
    </p:spTree>
    <p:extLst>
      <p:ext uri="{BB962C8B-B14F-4D97-AF65-F5344CB8AC3E}">
        <p14:creationId xmlns:p14="http://schemas.microsoft.com/office/powerpoint/2010/main" val="39798630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02411" y="242785"/>
            <a:ext cx="11301984" cy="1815882"/>
          </a:xfrm>
          <a:prstGeom prst="rect">
            <a:avLst/>
          </a:prstGeom>
        </p:spPr>
        <p:txBody>
          <a:bodyPr wrap="square">
            <a:spAutoFit/>
          </a:bodyPr>
          <a:lstStyle/>
          <a:p>
            <a:pPr algn="just"/>
            <a:r>
              <a:rPr lang="uk-UA" sz="2800" dirty="0" smtClean="0">
                <a:latin typeface="Times New Roman" panose="02020603050405020304" pitchFamily="18" charset="0"/>
                <a:cs typeface="Times New Roman" panose="02020603050405020304" pitchFamily="18" charset="0"/>
              </a:rPr>
              <a:t>14. Близько 97% радіоактивних речовин залишилися в напівзруйнованому саркофазі ЧАЕС.</a:t>
            </a:r>
          </a:p>
          <a:p>
            <a:pPr algn="just"/>
            <a:r>
              <a:rPr lang="uk-UA" sz="2800" dirty="0" smtClean="0">
                <a:latin typeface="Times New Roman" panose="02020603050405020304" pitchFamily="18" charset="0"/>
                <a:cs typeface="Times New Roman" panose="02020603050405020304" pitchFamily="18" charset="0"/>
              </a:rPr>
              <a:t>15. Офіційні джерела стверджують, що потрібно буде до 100 років, перш ніж станція буде повністю списана.</a:t>
            </a:r>
            <a:endParaRPr lang="uk-UA" sz="2800" dirty="0">
              <a:latin typeface="Times New Roman" panose="02020603050405020304" pitchFamily="18" charset="0"/>
              <a:cs typeface="Times New Roman" panose="02020603050405020304" pitchFamily="18" charset="0"/>
            </a:endParaRPr>
          </a:p>
        </p:txBody>
      </p:sp>
      <p:sp>
        <p:nvSpPr>
          <p:cNvPr id="3" name="Прямокутник 2"/>
          <p:cNvSpPr/>
          <p:nvPr/>
        </p:nvSpPr>
        <p:spPr>
          <a:xfrm>
            <a:off x="201168" y="2058667"/>
            <a:ext cx="11868912" cy="954107"/>
          </a:xfrm>
          <a:prstGeom prst="rect">
            <a:avLst/>
          </a:prstGeom>
        </p:spPr>
        <p:txBody>
          <a:bodyPr wrap="square">
            <a:spAutoFit/>
          </a:bodyPr>
          <a:lstStyle/>
          <a:p>
            <a:pPr algn="just"/>
            <a:r>
              <a:rPr lang="ru-RU" sz="2800" dirty="0" smtClean="0">
                <a:latin typeface="Times New Roman" panose="02020603050405020304" pitchFamily="18" charset="0"/>
                <a:cs typeface="Times New Roman" panose="02020603050405020304" pitchFamily="18" charset="0"/>
              </a:rPr>
              <a:t>16. 200 тонн радіоактивних матеріалів досі перебуває в реакторі Чорнобильської АЕС.</a:t>
            </a:r>
            <a:endParaRPr lang="uk-UA" sz="28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5388449" y="2750519"/>
            <a:ext cx="6681631" cy="3934426"/>
          </a:xfrm>
          <a:prstGeom prst="rect">
            <a:avLst/>
          </a:prstGeom>
        </p:spPr>
      </p:pic>
      <p:pic>
        <p:nvPicPr>
          <p:cNvPr id="4" name="Рисунок 3"/>
          <p:cNvPicPr>
            <a:picLocks noChangeAspect="1"/>
          </p:cNvPicPr>
          <p:nvPr/>
        </p:nvPicPr>
        <p:blipFill>
          <a:blip r:embed="rId3"/>
          <a:stretch>
            <a:fillRect/>
          </a:stretch>
        </p:blipFill>
        <p:spPr>
          <a:xfrm>
            <a:off x="201168" y="2965935"/>
            <a:ext cx="5021133" cy="3765850"/>
          </a:xfrm>
          <a:prstGeom prst="rect">
            <a:avLst/>
          </a:prstGeom>
        </p:spPr>
      </p:pic>
    </p:spTree>
    <p:extLst>
      <p:ext uri="{BB962C8B-B14F-4D97-AF65-F5344CB8AC3E}">
        <p14:creationId xmlns:p14="http://schemas.microsoft.com/office/powerpoint/2010/main" val="11721955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58800" y="1456792"/>
            <a:ext cx="3505504" cy="3505504"/>
          </a:xfrm>
          <a:prstGeom prst="rect">
            <a:avLst/>
          </a:prstGeom>
        </p:spPr>
      </p:pic>
      <p:sp>
        <p:nvSpPr>
          <p:cNvPr id="3" name="Прямокутник 2"/>
          <p:cNvSpPr/>
          <p:nvPr/>
        </p:nvSpPr>
        <p:spPr>
          <a:xfrm>
            <a:off x="1456944" y="311557"/>
            <a:ext cx="7531608" cy="9233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uk-UA" altLang="uk-UA" sz="5400" b="1" i="0" u="none" strike="noStrike" kern="0" normalizeH="0" baseline="0" noProof="0" dirty="0" smtClean="0">
                <a:ln w="9525">
                  <a:solidFill>
                    <a:schemeClr val="bg1"/>
                  </a:solidFill>
                  <a:prstDash val="solid"/>
                </a:ln>
                <a:effectLst>
                  <a:outerShdw blurRad="12700" dist="38100" dir="2700000" algn="tl" rotWithShape="0">
                    <a:schemeClr val="bg1">
                      <a:lumMod val="50000"/>
                    </a:schemeClr>
                  </a:outerShdw>
                </a:effectLst>
                <a:uLnTx/>
                <a:uFillTx/>
                <a:latin typeface="Arial"/>
                <a:ea typeface="+mj-ea"/>
                <a:cs typeface="Arial"/>
              </a:rPr>
              <a:t>Знак радіоактивності</a:t>
            </a:r>
            <a:endParaRPr kumimoji="0" lang="uk-UA" sz="1800" b="1" i="0" u="none" strike="noStrike" kern="0" normalizeH="0" baseline="0" noProof="0" dirty="0" smtClean="0">
              <a:ln w="9525">
                <a:solidFill>
                  <a:schemeClr val="bg1"/>
                </a:solidFill>
                <a:prstDash val="solid"/>
              </a:ln>
              <a:effectLst>
                <a:outerShdw blurRad="12700" dist="38100" dir="2700000" algn="tl" rotWithShape="0">
                  <a:schemeClr val="bg1">
                    <a:lumMod val="50000"/>
                  </a:schemeClr>
                </a:outerShdw>
              </a:effectLst>
              <a:uLnTx/>
              <a:uFillTx/>
            </a:endParaRPr>
          </a:p>
        </p:txBody>
      </p:sp>
      <p:pic>
        <p:nvPicPr>
          <p:cNvPr id="4" name="Рисунок 3"/>
          <p:cNvPicPr>
            <a:picLocks noChangeAspect="1"/>
          </p:cNvPicPr>
          <p:nvPr/>
        </p:nvPicPr>
        <p:blipFill>
          <a:blip r:embed="rId3"/>
          <a:stretch>
            <a:fillRect/>
          </a:stretch>
        </p:blipFill>
        <p:spPr>
          <a:xfrm>
            <a:off x="4637273" y="1234887"/>
            <a:ext cx="7097527" cy="5325296"/>
          </a:xfrm>
          <a:prstGeom prst="rect">
            <a:avLst/>
          </a:prstGeom>
        </p:spPr>
      </p:pic>
    </p:spTree>
    <p:extLst>
      <p:ext uri="{BB962C8B-B14F-4D97-AF65-F5344CB8AC3E}">
        <p14:creationId xmlns:p14="http://schemas.microsoft.com/office/powerpoint/2010/main" val="38131580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420624" y="180862"/>
            <a:ext cx="11265408" cy="3108543"/>
          </a:xfrm>
          <a:prstGeom prst="rect">
            <a:avLst/>
          </a:prstGeom>
        </p:spPr>
        <p:txBody>
          <a:bodyPr wrap="square">
            <a:spAutoFit/>
          </a:bodyPr>
          <a:lstStyle/>
          <a:p>
            <a:pPr algn="just"/>
            <a:r>
              <a:rPr lang="uk-UA" sz="2800" dirty="0">
                <a:latin typeface="Times New Roman" panose="02020603050405020304" pitchFamily="18" charset="0"/>
                <a:cs typeface="Times New Roman" panose="02020603050405020304" pitchFamily="18" charset="0"/>
              </a:rPr>
              <a:t>Ц</a:t>
            </a:r>
            <a:r>
              <a:rPr lang="uk-UA" sz="2800" dirty="0" smtClean="0">
                <a:latin typeface="Times New Roman" panose="02020603050405020304" pitchFamily="18" charset="0"/>
                <a:cs typeface="Times New Roman" panose="02020603050405020304" pitchFamily="18" charset="0"/>
              </a:rPr>
              <a:t>е лише невеличка частина інформації про заборонену зону, яка збиралася усі ці роки. Тепер нам відомо, що там красива природа і живі, в переважній більшості абсолютно нормальні тварини. Більше того, в зоні відчуження живуть люди, котрі ризикнули залишитися в своїх домах далеко від цивілізації. Тепер лиш потрібно вирішити, чи варте місто  Чорнобиль того, щоб його відвідувати, або можливо слід залишити його, як годиться, зоною відчуження?</a:t>
            </a:r>
            <a:endParaRPr lang="uk-UA"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598430" y="3288684"/>
            <a:ext cx="5657578" cy="3182388"/>
          </a:xfrm>
          <a:prstGeom prst="rect">
            <a:avLst/>
          </a:prstGeom>
        </p:spPr>
      </p:pic>
      <p:pic>
        <p:nvPicPr>
          <p:cNvPr id="4" name="Рисунок 3"/>
          <p:cNvPicPr>
            <a:picLocks noChangeAspect="1"/>
          </p:cNvPicPr>
          <p:nvPr/>
        </p:nvPicPr>
        <p:blipFill>
          <a:blip r:embed="rId3"/>
          <a:stretch>
            <a:fillRect/>
          </a:stretch>
        </p:blipFill>
        <p:spPr>
          <a:xfrm>
            <a:off x="4153172" y="3288684"/>
            <a:ext cx="2381250" cy="3514725"/>
          </a:xfrm>
          <a:prstGeom prst="rect">
            <a:avLst/>
          </a:prstGeom>
        </p:spPr>
      </p:pic>
      <p:pic>
        <p:nvPicPr>
          <p:cNvPr id="5" name="Рисунок 4"/>
          <p:cNvPicPr>
            <a:picLocks noChangeAspect="1"/>
          </p:cNvPicPr>
          <p:nvPr/>
        </p:nvPicPr>
        <p:blipFill>
          <a:blip r:embed="rId4"/>
          <a:stretch>
            <a:fillRect/>
          </a:stretch>
        </p:blipFill>
        <p:spPr>
          <a:xfrm>
            <a:off x="312038" y="3456294"/>
            <a:ext cx="3688081" cy="3014992"/>
          </a:xfrm>
          <a:prstGeom prst="rect">
            <a:avLst/>
          </a:prstGeom>
        </p:spPr>
      </p:pic>
    </p:spTree>
    <p:extLst>
      <p:ext uri="{BB962C8B-B14F-4D97-AF65-F5344CB8AC3E}">
        <p14:creationId xmlns:p14="http://schemas.microsoft.com/office/powerpoint/2010/main" val="17441954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79410" y="399212"/>
            <a:ext cx="6177536" cy="4108780"/>
          </a:xfrm>
          <a:prstGeom prst="rect">
            <a:avLst/>
          </a:prstGeom>
        </p:spPr>
      </p:pic>
      <p:pic>
        <p:nvPicPr>
          <p:cNvPr id="3" name="Рисунок 2"/>
          <p:cNvPicPr>
            <a:picLocks noChangeAspect="1"/>
          </p:cNvPicPr>
          <p:nvPr/>
        </p:nvPicPr>
        <p:blipFill>
          <a:blip r:embed="rId3"/>
          <a:stretch>
            <a:fillRect/>
          </a:stretch>
        </p:blipFill>
        <p:spPr>
          <a:xfrm>
            <a:off x="6157304" y="2648618"/>
            <a:ext cx="5854998" cy="4099654"/>
          </a:xfrm>
          <a:prstGeom prst="rect">
            <a:avLst/>
          </a:prstGeom>
        </p:spPr>
      </p:pic>
      <p:pic>
        <p:nvPicPr>
          <p:cNvPr id="4" name="Рисунок 3"/>
          <p:cNvPicPr>
            <a:picLocks noChangeAspect="1"/>
          </p:cNvPicPr>
          <p:nvPr/>
        </p:nvPicPr>
        <p:blipFill>
          <a:blip r:embed="rId4"/>
          <a:stretch>
            <a:fillRect/>
          </a:stretch>
        </p:blipFill>
        <p:spPr>
          <a:xfrm>
            <a:off x="1091946" y="4601931"/>
            <a:ext cx="4028694" cy="2256069"/>
          </a:xfrm>
          <a:prstGeom prst="rect">
            <a:avLst/>
          </a:prstGeom>
        </p:spPr>
      </p:pic>
      <p:pic>
        <p:nvPicPr>
          <p:cNvPr id="5" name="Рисунок 4"/>
          <p:cNvPicPr>
            <a:picLocks noChangeAspect="1"/>
          </p:cNvPicPr>
          <p:nvPr/>
        </p:nvPicPr>
        <p:blipFill>
          <a:blip r:embed="rId5"/>
          <a:stretch>
            <a:fillRect/>
          </a:stretch>
        </p:blipFill>
        <p:spPr>
          <a:xfrm>
            <a:off x="7054892" y="158672"/>
            <a:ext cx="4559464" cy="2294930"/>
          </a:xfrm>
          <a:prstGeom prst="rect">
            <a:avLst/>
          </a:prstGeom>
        </p:spPr>
      </p:pic>
    </p:spTree>
    <p:extLst>
      <p:ext uri="{BB962C8B-B14F-4D97-AF65-F5344CB8AC3E}">
        <p14:creationId xmlns:p14="http://schemas.microsoft.com/office/powerpoint/2010/main" val="28646527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50186" y="2154802"/>
            <a:ext cx="5828250" cy="3483998"/>
          </a:xfrm>
          <a:prstGeom prst="rect">
            <a:avLst/>
          </a:prstGeom>
        </p:spPr>
      </p:pic>
      <p:sp>
        <p:nvSpPr>
          <p:cNvPr id="3" name="Прямокутник 2"/>
          <p:cNvSpPr/>
          <p:nvPr/>
        </p:nvSpPr>
        <p:spPr>
          <a:xfrm>
            <a:off x="2353056" y="773493"/>
            <a:ext cx="9287256" cy="400110"/>
          </a:xfrm>
          <a:prstGeom prst="rect">
            <a:avLst/>
          </a:prstGeom>
        </p:spPr>
        <p:txBody>
          <a:bodyPr wrap="square">
            <a:spAutoFit/>
          </a:bodyPr>
          <a:lstStyle/>
          <a:p>
            <a:pPr algn="just"/>
            <a:r>
              <a:rPr lang="ru-RU" sz="2000" b="1" dirty="0" smtClean="0">
                <a:latin typeface="Times New Roman" panose="02020603050405020304" pitchFamily="18" charset="0"/>
                <a:cs typeface="Times New Roman" panose="02020603050405020304" pitchFamily="18" charset="0"/>
              </a:rPr>
              <a:t>У ПРИП’ЯТІ ЗРОБЛЯТЬ МУЗЕЙ ТЕХНІКИ ЛІКВІДАТОРІВ. </a:t>
            </a:r>
            <a:endParaRPr lang="uk-UA" sz="2000"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6046161" y="3300494"/>
            <a:ext cx="5956577" cy="3342691"/>
          </a:xfrm>
          <a:prstGeom prst="rect">
            <a:avLst/>
          </a:prstGeom>
        </p:spPr>
      </p:pic>
      <p:sp>
        <p:nvSpPr>
          <p:cNvPr id="6" name="Прямокутник 5"/>
          <p:cNvSpPr/>
          <p:nvPr/>
        </p:nvSpPr>
        <p:spPr>
          <a:xfrm>
            <a:off x="150186" y="1248704"/>
            <a:ext cx="11852552" cy="830997"/>
          </a:xfrm>
          <a:prstGeom prst="rect">
            <a:avLst/>
          </a:prstGeom>
        </p:spPr>
        <p:txBody>
          <a:bodyPr wrap="square">
            <a:spAutoFit/>
          </a:bodyPr>
          <a:lstStyle/>
          <a:p>
            <a:pPr algn="just"/>
            <a:r>
              <a:rPr lang="ru-RU" sz="2400" dirty="0">
                <a:latin typeface="Times New Roman" panose="02020603050405020304" pitchFamily="18" charset="0"/>
                <a:cs typeface="Times New Roman" panose="02020603050405020304" pitchFamily="18" charset="0"/>
              </a:rPr>
              <a:t>В музеї розмістять техніку, що брала участь у ліквідації наслідків Чорнобильської </a:t>
            </a:r>
            <a:r>
              <a:rPr lang="ru-RU" sz="2400" dirty="0" smtClean="0">
                <a:latin typeface="Times New Roman" panose="02020603050405020304" pitchFamily="18" charset="0"/>
                <a:cs typeface="Times New Roman" panose="02020603050405020304" pitchFamily="18" charset="0"/>
              </a:rPr>
              <a:t>аварії, а також  </a:t>
            </a:r>
            <a:r>
              <a:rPr lang="ru-RU" sz="2400" dirty="0" err="1" smtClean="0">
                <a:latin typeface="Times New Roman" panose="02020603050405020304" pitchFamily="18" charset="0"/>
                <a:cs typeface="Times New Roman" panose="02020603050405020304" pitchFamily="18" charset="0"/>
              </a:rPr>
              <a:t>встановити</a:t>
            </a:r>
            <a:r>
              <a:rPr lang="ru-RU" sz="2400" dirty="0" smtClean="0">
                <a:latin typeface="Times New Roman" panose="02020603050405020304" pitchFamily="18" charset="0"/>
                <a:cs typeface="Times New Roman" panose="02020603050405020304" pitchFamily="18" charset="0"/>
              </a:rPr>
              <a:t> роботів - експонатів.</a:t>
            </a:r>
            <a:endParaRPr lang="uk-UA" sz="2400" dirty="0">
              <a:latin typeface="Times New Roman" panose="02020603050405020304" pitchFamily="18" charset="0"/>
              <a:cs typeface="Times New Roman" panose="02020603050405020304" pitchFamily="18" charset="0"/>
            </a:endParaRPr>
          </a:p>
        </p:txBody>
      </p:sp>
      <p:sp>
        <p:nvSpPr>
          <p:cNvPr id="4" name="Прямокутник 3"/>
          <p:cNvSpPr/>
          <p:nvPr/>
        </p:nvSpPr>
        <p:spPr>
          <a:xfrm>
            <a:off x="1611266" y="-31251"/>
            <a:ext cx="8930393" cy="769441"/>
          </a:xfrm>
          <a:prstGeom prst="rect">
            <a:avLst/>
          </a:prstGeom>
        </p:spPr>
        <p:txBody>
          <a:bodyPr wrap="none">
            <a:spAutoFit/>
          </a:bodyPr>
          <a:lstStyle/>
          <a:p>
            <a:pPr lvl="0"/>
            <a:r>
              <a:rPr lang="uk-UA" sz="4400" b="1" dirty="0" smtClean="0">
                <a:solidFill>
                  <a:srgbClr val="C00000"/>
                </a:solidFill>
                <a:latin typeface="Times New Roman" panose="02020603050405020304" pitchFamily="18" charset="0"/>
                <a:cs typeface="Times New Roman" panose="02020603050405020304" pitchFamily="18" charset="0"/>
              </a:rPr>
              <a:t>В майбутньому на території  </a:t>
            </a:r>
            <a:r>
              <a:rPr lang="uk-UA" sz="4400" b="1" dirty="0">
                <a:solidFill>
                  <a:srgbClr val="C00000"/>
                </a:solidFill>
                <a:latin typeface="Times New Roman" panose="02020603050405020304" pitchFamily="18" charset="0"/>
                <a:cs typeface="Times New Roman" panose="02020603050405020304" pitchFamily="18" charset="0"/>
              </a:rPr>
              <a:t>АЕС</a:t>
            </a:r>
          </a:p>
        </p:txBody>
      </p:sp>
    </p:spTree>
    <p:extLst>
      <p:ext uri="{BB962C8B-B14F-4D97-AF65-F5344CB8AC3E}">
        <p14:creationId xmlns:p14="http://schemas.microsoft.com/office/powerpoint/2010/main" val="10772278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988" y="599197"/>
            <a:ext cx="3828262" cy="2873922"/>
          </a:xfrm>
          <a:prstGeom prst="rect">
            <a:avLst/>
          </a:prstGeom>
        </p:spPr>
      </p:pic>
      <p:pic>
        <p:nvPicPr>
          <p:cNvPr id="3" name="Рисунок 2"/>
          <p:cNvPicPr>
            <a:picLocks noChangeAspect="1"/>
          </p:cNvPicPr>
          <p:nvPr/>
        </p:nvPicPr>
        <p:blipFill>
          <a:blip r:embed="rId3"/>
          <a:stretch>
            <a:fillRect/>
          </a:stretch>
        </p:blipFill>
        <p:spPr>
          <a:xfrm>
            <a:off x="8117250" y="0"/>
            <a:ext cx="4015825" cy="3013455"/>
          </a:xfrm>
          <a:prstGeom prst="rect">
            <a:avLst/>
          </a:prstGeom>
        </p:spPr>
      </p:pic>
      <p:sp>
        <p:nvSpPr>
          <p:cNvPr id="4" name="TextBox 3"/>
          <p:cNvSpPr txBox="1"/>
          <p:nvPr/>
        </p:nvSpPr>
        <p:spPr>
          <a:xfrm>
            <a:off x="502371" y="-41074"/>
            <a:ext cx="8028432" cy="707886"/>
          </a:xfrm>
          <a:prstGeom prst="rect">
            <a:avLst/>
          </a:prstGeom>
          <a:noFill/>
        </p:spPr>
        <p:txBody>
          <a:bodyPr wrap="square" rtlCol="0">
            <a:spAutoFit/>
          </a:bodyPr>
          <a:lstStyle/>
          <a:p>
            <a:pPr algn="ctr"/>
            <a:r>
              <a:rPr lang="uk-UA" sz="4000" b="1" dirty="0" smtClean="0">
                <a:latin typeface="Times New Roman" panose="02020603050405020304" pitchFamily="18" charset="0"/>
                <a:cs typeface="Times New Roman" panose="02020603050405020304" pitchFamily="18" charset="0"/>
              </a:rPr>
              <a:t>Тим, хто врятував  світ…</a:t>
            </a:r>
            <a:endParaRPr lang="uk-UA" sz="4000" b="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a:stretch>
            <a:fillRect/>
          </a:stretch>
        </p:blipFill>
        <p:spPr>
          <a:xfrm>
            <a:off x="7432944" y="3665029"/>
            <a:ext cx="4538819" cy="3020378"/>
          </a:xfrm>
          <a:prstGeom prst="rect">
            <a:avLst/>
          </a:prstGeom>
        </p:spPr>
      </p:pic>
      <p:pic>
        <p:nvPicPr>
          <p:cNvPr id="9" name="Рисунок 8"/>
          <p:cNvPicPr>
            <a:picLocks noChangeAspect="1"/>
          </p:cNvPicPr>
          <p:nvPr/>
        </p:nvPicPr>
        <p:blipFill>
          <a:blip r:embed="rId5"/>
          <a:stretch>
            <a:fillRect/>
          </a:stretch>
        </p:blipFill>
        <p:spPr>
          <a:xfrm>
            <a:off x="3796778" y="784498"/>
            <a:ext cx="2041671" cy="3079242"/>
          </a:xfrm>
          <a:prstGeom prst="rect">
            <a:avLst/>
          </a:prstGeom>
        </p:spPr>
      </p:pic>
      <p:pic>
        <p:nvPicPr>
          <p:cNvPr id="11" name="Рисунок 10"/>
          <p:cNvPicPr>
            <a:picLocks noChangeAspect="1"/>
          </p:cNvPicPr>
          <p:nvPr/>
        </p:nvPicPr>
        <p:blipFill>
          <a:blip r:embed="rId6"/>
          <a:stretch>
            <a:fillRect/>
          </a:stretch>
        </p:blipFill>
        <p:spPr>
          <a:xfrm>
            <a:off x="4514963" y="4100069"/>
            <a:ext cx="2272660" cy="2683285"/>
          </a:xfrm>
          <a:prstGeom prst="rect">
            <a:avLst/>
          </a:prstGeom>
        </p:spPr>
      </p:pic>
      <p:sp>
        <p:nvSpPr>
          <p:cNvPr id="5" name="Прямокутник 4"/>
          <p:cNvSpPr/>
          <p:nvPr/>
        </p:nvSpPr>
        <p:spPr>
          <a:xfrm>
            <a:off x="307556" y="3405503"/>
            <a:ext cx="4835269" cy="3539430"/>
          </a:xfrm>
          <a:prstGeom prst="rect">
            <a:avLst/>
          </a:prstGeom>
        </p:spPr>
        <p:txBody>
          <a:bodyPr wrap="square">
            <a:spAutoFit/>
          </a:bodyPr>
          <a:lstStyle/>
          <a:p>
            <a:r>
              <a:rPr lang="ru-RU" sz="2800" dirty="0">
                <a:latin typeface="Times New Roman" panose="02020603050405020304" pitchFamily="18" charset="0"/>
                <a:cs typeface="Times New Roman" panose="02020603050405020304" pitchFamily="18" charset="0"/>
              </a:rPr>
              <a:t>Ті, що згоріли в огні</a:t>
            </a:r>
          </a:p>
          <a:p>
            <a:r>
              <a:rPr lang="ru-RU" sz="2800" dirty="0">
                <a:latin typeface="Times New Roman" panose="02020603050405020304" pitchFamily="18" charset="0"/>
                <a:cs typeface="Times New Roman" panose="02020603050405020304" pitchFamily="18" charset="0"/>
              </a:rPr>
              <a:t>В перші хвилини двобою,</a:t>
            </a:r>
          </a:p>
          <a:p>
            <a:r>
              <a:rPr lang="ru-RU" sz="2800" dirty="0">
                <a:latin typeface="Times New Roman" panose="02020603050405020304" pitchFamily="18" charset="0"/>
                <a:cs typeface="Times New Roman" panose="02020603050405020304" pitchFamily="18" charset="0"/>
              </a:rPr>
              <a:t>Землю прикрили собою,</a:t>
            </a:r>
          </a:p>
          <a:p>
            <a:r>
              <a:rPr lang="ru-RU" sz="2800" dirty="0">
                <a:latin typeface="Times New Roman" panose="02020603050405020304" pitchFamily="18" charset="0"/>
                <a:cs typeface="Times New Roman" panose="02020603050405020304" pitchFamily="18" charset="0"/>
              </a:rPr>
              <a:t>Як наші діди </a:t>
            </a:r>
            <a:r>
              <a:rPr lang="ru-RU" sz="2800" dirty="0" smtClean="0">
                <a:latin typeface="Times New Roman" panose="02020603050405020304" pitchFamily="18" charset="0"/>
                <a:cs typeface="Times New Roman" panose="02020603050405020304" pitchFamily="18" charset="0"/>
              </a:rPr>
              <a:t>на війні.</a:t>
            </a:r>
          </a:p>
          <a:p>
            <a:r>
              <a:rPr lang="ru-RU" sz="2800" dirty="0" smtClean="0">
                <a:latin typeface="Times New Roman" panose="02020603050405020304" pitchFamily="18" charset="0"/>
                <a:cs typeface="Times New Roman" panose="02020603050405020304" pitchFamily="18" charset="0"/>
              </a:rPr>
              <a:t>Не залишили свої пости,</a:t>
            </a:r>
          </a:p>
          <a:p>
            <a:r>
              <a:rPr lang="ru-RU" sz="2800" dirty="0" smtClean="0">
                <a:latin typeface="Times New Roman" panose="02020603050405020304" pitchFamily="18" charset="0"/>
                <a:cs typeface="Times New Roman" panose="02020603050405020304" pitchFamily="18" charset="0"/>
              </a:rPr>
              <a:t>Мужньо </a:t>
            </a:r>
            <a:r>
              <a:rPr lang="ru-RU" sz="2800" dirty="0">
                <a:latin typeface="Times New Roman" panose="02020603050405020304" pitchFamily="18" charset="0"/>
                <a:cs typeface="Times New Roman" panose="02020603050405020304" pitchFamily="18" charset="0"/>
              </a:rPr>
              <a:t>стояли на герці,</a:t>
            </a:r>
          </a:p>
          <a:p>
            <a:r>
              <a:rPr lang="ru-RU" sz="2800" dirty="0">
                <a:latin typeface="Times New Roman" panose="02020603050405020304" pitchFamily="18" charset="0"/>
                <a:cs typeface="Times New Roman" panose="02020603050405020304" pitchFamily="18" charset="0"/>
              </a:rPr>
              <a:t>Пам’ятник їм вознести</a:t>
            </a:r>
          </a:p>
          <a:p>
            <a:r>
              <a:rPr lang="ru-RU" sz="2800" dirty="0">
                <a:latin typeface="Times New Roman" panose="02020603050405020304" pitchFamily="18" charset="0"/>
                <a:cs typeface="Times New Roman" panose="02020603050405020304" pitchFamily="18" charset="0"/>
              </a:rPr>
              <a:t>Треба у кожному серці.</a:t>
            </a:r>
          </a:p>
        </p:txBody>
      </p:sp>
      <p:sp>
        <p:nvSpPr>
          <p:cNvPr id="6" name="Прямокутник 5"/>
          <p:cNvSpPr/>
          <p:nvPr/>
        </p:nvSpPr>
        <p:spPr>
          <a:xfrm>
            <a:off x="8200001" y="3017296"/>
            <a:ext cx="4083461" cy="523220"/>
          </a:xfrm>
          <a:prstGeom prst="rect">
            <a:avLst/>
          </a:prstGeom>
          <a:solidFill>
            <a:schemeClr val="accent1">
              <a:lumMod val="20000"/>
              <a:lumOff val="80000"/>
            </a:schemeClr>
          </a:solidFill>
        </p:spPr>
        <p:txBody>
          <a:bodyPr wrap="square">
            <a:spAutoFit/>
          </a:bodyPr>
          <a:lstStyle/>
          <a:p>
            <a:pPr algn="ctr"/>
            <a:r>
              <a:rPr lang="ru-RU" sz="1400" b="1" dirty="0"/>
              <a:t>Пам'ятник ліквідаторам катастрофи. Чорнобиль. Четвертий реактор. </a:t>
            </a:r>
            <a:endParaRPr lang="ru-RU" sz="1400" b="1" dirty="0" smtClean="0"/>
          </a:p>
        </p:txBody>
      </p:sp>
      <p:pic>
        <p:nvPicPr>
          <p:cNvPr id="8" name="Рисунок 7"/>
          <p:cNvPicPr>
            <a:picLocks noChangeAspect="1"/>
          </p:cNvPicPr>
          <p:nvPr/>
        </p:nvPicPr>
        <p:blipFill>
          <a:blip r:embed="rId7"/>
          <a:stretch>
            <a:fillRect/>
          </a:stretch>
        </p:blipFill>
        <p:spPr>
          <a:xfrm>
            <a:off x="5661242" y="599197"/>
            <a:ext cx="2567494" cy="3675865"/>
          </a:xfrm>
          <a:prstGeom prst="rect">
            <a:avLst/>
          </a:prstGeom>
        </p:spPr>
      </p:pic>
    </p:spTree>
    <p:extLst>
      <p:ext uri="{BB962C8B-B14F-4D97-AF65-F5344CB8AC3E}">
        <p14:creationId xmlns:p14="http://schemas.microsoft.com/office/powerpoint/2010/main" val="2189646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46888" y="510475"/>
            <a:ext cx="7772400" cy="6986528"/>
          </a:xfrm>
          <a:prstGeom prst="rect">
            <a:avLst/>
          </a:prstGeom>
        </p:spPr>
        <p:txBody>
          <a:bodyPr wrap="square">
            <a:spAutoFit/>
          </a:bodyPr>
          <a:lstStyle/>
          <a:p>
            <a:pPr algn="just"/>
            <a:r>
              <a:rPr lang="ru-RU" sz="2800" dirty="0">
                <a:latin typeface="Times New Roman" panose="02020603050405020304" pitchFamily="18" charset="0"/>
                <a:cs typeface="Times New Roman" panose="02020603050405020304" pitchFamily="18" charset="0"/>
              </a:rPr>
              <a:t>У сучасному </a:t>
            </a:r>
            <a:r>
              <a:rPr lang="ru-RU" sz="2800" dirty="0" smtClean="0">
                <a:latin typeface="Times New Roman" panose="02020603050405020304" pitchFamily="18" charset="0"/>
                <a:cs typeface="Times New Roman" panose="02020603050405020304" pitchFamily="18" charset="0"/>
              </a:rPr>
              <a:t>викладі, </a:t>
            </a:r>
            <a:r>
              <a:rPr lang="ru-RU" sz="2800" dirty="0">
                <a:latin typeface="Times New Roman" panose="02020603050405020304" pitchFamily="18" charset="0"/>
                <a:cs typeface="Times New Roman" panose="02020603050405020304" pitchFamily="18" charset="0"/>
              </a:rPr>
              <a:t>причини аварії такі:</a:t>
            </a:r>
          </a:p>
          <a:p>
            <a:pPr marL="457200" indent="-457200" algn="just">
              <a:buFont typeface="Wingdings" panose="05000000000000000000" pitchFamily="2" charset="2"/>
              <a:buChar char="Ø"/>
            </a:pPr>
            <a:r>
              <a:rPr lang="ru-RU" sz="2800" dirty="0">
                <a:latin typeface="Times New Roman" panose="02020603050405020304" pitchFamily="18" charset="0"/>
                <a:cs typeface="Times New Roman" panose="02020603050405020304" pitchFamily="18" charset="0"/>
              </a:rPr>
              <a:t>реактор був неправильно спроєктований і небезпечний;</a:t>
            </a:r>
          </a:p>
          <a:p>
            <a:pPr marL="457200" indent="-457200" algn="just">
              <a:buFont typeface="Wingdings" panose="05000000000000000000" pitchFamily="2" charset="2"/>
              <a:buChar char="Ø"/>
            </a:pPr>
            <a:r>
              <a:rPr lang="ru-RU" sz="2800" dirty="0">
                <a:latin typeface="Times New Roman" panose="02020603050405020304" pitchFamily="18" charset="0"/>
                <a:cs typeface="Times New Roman" panose="02020603050405020304" pitchFamily="18" charset="0"/>
              </a:rPr>
              <a:t>персонал не був проінформований про </a:t>
            </a:r>
            <a:r>
              <a:rPr lang="ru-RU" sz="2800" dirty="0" smtClean="0">
                <a:latin typeface="Times New Roman" panose="02020603050405020304" pitchFamily="18" charset="0"/>
                <a:cs typeface="Times New Roman" panose="02020603050405020304" pitchFamily="18" charset="0"/>
              </a:rPr>
              <a:t>небезпеку;</a:t>
            </a:r>
            <a:endParaRPr lang="ru-RU"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ru-RU" sz="2800" dirty="0">
                <a:latin typeface="Times New Roman" panose="02020603050405020304" pitchFamily="18" charset="0"/>
                <a:cs typeface="Times New Roman" panose="02020603050405020304" pitchFamily="18" charset="0"/>
              </a:rPr>
              <a:t>персонал допустив ряд помилок і </a:t>
            </a:r>
            <a:r>
              <a:rPr lang="ru-RU" sz="2800" b="1" dirty="0">
                <a:latin typeface="Times New Roman" panose="02020603050405020304" pitchFamily="18" charset="0"/>
                <a:cs typeface="Times New Roman" panose="02020603050405020304" pitchFamily="18" charset="0"/>
              </a:rPr>
              <a:t>ненавмисно </a:t>
            </a:r>
            <a:r>
              <a:rPr lang="ru-RU" sz="2800" dirty="0">
                <a:latin typeface="Times New Roman" panose="02020603050405020304" pitchFamily="18" charset="0"/>
                <a:cs typeface="Times New Roman" panose="02020603050405020304" pitchFamily="18" charset="0"/>
              </a:rPr>
              <a:t>порушив наявні інструкції, частково через відсутність інформації про </a:t>
            </a:r>
            <a:r>
              <a:rPr lang="ru-RU" sz="2800" dirty="0" smtClean="0">
                <a:latin typeface="Times New Roman" panose="02020603050405020304" pitchFamily="18" charset="0"/>
                <a:cs typeface="Times New Roman" panose="02020603050405020304" pitchFamily="18" charset="0"/>
              </a:rPr>
              <a:t>небезпеку </a:t>
            </a:r>
            <a:r>
              <a:rPr lang="ru-RU" sz="2800" dirty="0">
                <a:latin typeface="Times New Roman" panose="02020603050405020304" pitchFamily="18" charset="0"/>
                <a:cs typeface="Times New Roman" panose="02020603050405020304" pitchFamily="18" charset="0"/>
              </a:rPr>
              <a:t>реактора</a:t>
            </a:r>
            <a:r>
              <a:rPr lang="ru-RU" sz="2800" dirty="0" smtClean="0">
                <a:latin typeface="Times New Roman" panose="02020603050405020304" pitchFamily="18" charset="0"/>
                <a:cs typeface="Times New Roman" panose="02020603050405020304" pitchFamily="18" charset="0"/>
              </a:rPr>
              <a:t>;</a:t>
            </a:r>
          </a:p>
          <a:p>
            <a:pPr marL="514350" indent="-514350" algn="just">
              <a:buFont typeface="Wingdings" panose="05000000000000000000" pitchFamily="2" charset="2"/>
              <a:buChar char="Ø"/>
            </a:pPr>
            <a:r>
              <a:rPr lang="uk-UA" sz="2800" dirty="0" smtClean="0">
                <a:solidFill>
                  <a:srgbClr val="1F2124"/>
                </a:solidFill>
                <a:latin typeface="Times New Roman" panose="02020603050405020304" pitchFamily="18" charset="0"/>
                <a:cs typeface="Times New Roman" panose="02020603050405020304" pitchFamily="18" charset="0"/>
              </a:rPr>
              <a:t>проводили некваліфіковано - </a:t>
            </a:r>
            <a:r>
              <a:rPr lang="uk-UA" sz="2800" dirty="0">
                <a:solidFill>
                  <a:srgbClr val="1F2124"/>
                </a:solidFill>
                <a:latin typeface="Times New Roman" panose="02020603050405020304" pitchFamily="18" charset="0"/>
                <a:cs typeface="Times New Roman" panose="02020603050405020304" pitchFamily="18" charset="0"/>
              </a:rPr>
              <a:t>неузгоджений з науковим керівництвом експеримент без урахування особливостей ядерного </a:t>
            </a:r>
            <a:r>
              <a:rPr lang="uk-UA" sz="2800" dirty="0" smtClean="0">
                <a:solidFill>
                  <a:srgbClr val="1F2124"/>
                </a:solidFill>
                <a:latin typeface="Times New Roman" panose="02020603050405020304" pitchFamily="18" charset="0"/>
                <a:cs typeface="Times New Roman" panose="02020603050405020304" pitchFamily="18" charset="0"/>
              </a:rPr>
              <a:t>реактора;</a:t>
            </a:r>
          </a:p>
          <a:p>
            <a:pPr marL="514350" indent="-514350">
              <a:buFont typeface="Wingdings" panose="05000000000000000000" pitchFamily="2" charset="2"/>
              <a:buChar char="Ø"/>
            </a:pPr>
            <a:r>
              <a:rPr lang="uk-UA" sz="2800" dirty="0" smtClean="0">
                <a:solidFill>
                  <a:srgbClr val="1F2124"/>
                </a:solidFill>
                <a:latin typeface="Times New Roman" panose="02020603050405020304" pitchFamily="18" charset="0"/>
                <a:cs typeface="Times New Roman" panose="02020603050405020304" pitchFamily="18" charset="0"/>
              </a:rPr>
              <a:t> експеремент не був погоджений у встано-вленому порядку  та підготовлений належним чином .</a:t>
            </a:r>
            <a:r>
              <a:rPr lang="uk-UA" sz="2800" dirty="0">
                <a:latin typeface="Times New Roman" panose="02020603050405020304" pitchFamily="18" charset="0"/>
                <a:cs typeface="Times New Roman" panose="02020603050405020304" pitchFamily="18" charset="0"/>
              </a:rPr>
              <a:t/>
            </a:r>
            <a:br>
              <a:rPr lang="uk-UA" sz="2800" dirty="0">
                <a:latin typeface="Times New Roman" panose="02020603050405020304" pitchFamily="18" charset="0"/>
                <a:cs typeface="Times New Roman" panose="02020603050405020304" pitchFamily="18" charset="0"/>
              </a:rPr>
            </a:br>
            <a:endParaRPr lang="uk-UA"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984248" y="-54864"/>
            <a:ext cx="8668512" cy="707886"/>
          </a:xfrm>
          <a:prstGeom prst="rect">
            <a:avLst/>
          </a:prstGeom>
          <a:noFill/>
        </p:spPr>
        <p:txBody>
          <a:bodyPr wrap="square" rtlCol="0">
            <a:spAutoFit/>
          </a:bodyPr>
          <a:lstStyle/>
          <a:p>
            <a:r>
              <a:rPr lang="uk-UA" sz="4000" b="1" dirty="0" smtClean="0">
                <a:latin typeface="Times New Roman" panose="02020603050405020304" pitchFamily="18" charset="0"/>
                <a:cs typeface="Times New Roman" panose="02020603050405020304" pitchFamily="18" charset="0"/>
              </a:rPr>
              <a:t>Причини аварії</a:t>
            </a:r>
            <a:endParaRPr lang="uk-UA" sz="40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8086345" y="4058222"/>
            <a:ext cx="3986783" cy="2739561"/>
          </a:xfrm>
          <a:prstGeom prst="rect">
            <a:avLst/>
          </a:prstGeom>
        </p:spPr>
      </p:pic>
      <p:pic>
        <p:nvPicPr>
          <p:cNvPr id="5" name="Рисунок 4"/>
          <p:cNvPicPr>
            <a:picLocks noChangeAspect="1"/>
          </p:cNvPicPr>
          <p:nvPr/>
        </p:nvPicPr>
        <p:blipFill rotWithShape="1">
          <a:blip r:embed="rId3"/>
          <a:srcRect l="55214" t="10591" r="-372" b="21473"/>
          <a:stretch/>
        </p:blipFill>
        <p:spPr>
          <a:xfrm>
            <a:off x="8598408" y="-219456"/>
            <a:ext cx="3593592" cy="2964713"/>
          </a:xfrm>
          <a:prstGeom prst="rect">
            <a:avLst/>
          </a:prstGeom>
        </p:spPr>
      </p:pic>
      <p:pic>
        <p:nvPicPr>
          <p:cNvPr id="6" name="Рисунок 5"/>
          <p:cNvPicPr>
            <a:picLocks noChangeAspect="1"/>
          </p:cNvPicPr>
          <p:nvPr/>
        </p:nvPicPr>
        <p:blipFill rotWithShape="1">
          <a:blip r:embed="rId3"/>
          <a:srcRect l="12477" t="68528" r="56558" b="3239"/>
          <a:stretch/>
        </p:blipFill>
        <p:spPr>
          <a:xfrm>
            <a:off x="8680703" y="2248091"/>
            <a:ext cx="3511297" cy="1755648"/>
          </a:xfrm>
          <a:prstGeom prst="rect">
            <a:avLst/>
          </a:prstGeom>
        </p:spPr>
      </p:pic>
    </p:spTree>
    <p:extLst>
      <p:ext uri="{BB962C8B-B14F-4D97-AF65-F5344CB8AC3E}">
        <p14:creationId xmlns:p14="http://schemas.microsoft.com/office/powerpoint/2010/main" val="33147277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446014" y="2164567"/>
            <a:ext cx="6199632" cy="4549470"/>
          </a:xfrm>
          <a:prstGeom prst="rect">
            <a:avLst/>
          </a:prstGeom>
        </p:spPr>
      </p:pic>
      <p:pic>
        <p:nvPicPr>
          <p:cNvPr id="4" name="Рисунок 3"/>
          <p:cNvPicPr>
            <a:picLocks noChangeAspect="1"/>
          </p:cNvPicPr>
          <p:nvPr/>
        </p:nvPicPr>
        <p:blipFill>
          <a:blip r:embed="rId3"/>
          <a:stretch>
            <a:fillRect/>
          </a:stretch>
        </p:blipFill>
        <p:spPr>
          <a:xfrm>
            <a:off x="435864" y="2164567"/>
            <a:ext cx="4569779" cy="4549470"/>
          </a:xfrm>
          <a:prstGeom prst="rect">
            <a:avLst/>
          </a:prstGeom>
        </p:spPr>
      </p:pic>
      <p:sp>
        <p:nvSpPr>
          <p:cNvPr id="2" name="Прямокутник 1"/>
          <p:cNvSpPr/>
          <p:nvPr/>
        </p:nvSpPr>
        <p:spPr>
          <a:xfrm>
            <a:off x="283464" y="0"/>
            <a:ext cx="11835384" cy="2062103"/>
          </a:xfrm>
          <a:prstGeom prst="rect">
            <a:avLst/>
          </a:prstGeom>
        </p:spPr>
        <p:txBody>
          <a:bodyPr wrap="square">
            <a:spAutoFit/>
          </a:bodyPr>
          <a:lstStyle/>
          <a:p>
            <a:pPr algn="ctr"/>
            <a:r>
              <a:rPr lang="uk-UA" sz="3200" b="1" dirty="0">
                <a:solidFill>
                  <a:srgbClr val="C00000"/>
                </a:solidFill>
                <a:latin typeface="Times New Roman" panose="02020603050405020304" pitchFamily="18" charset="0"/>
                <a:cs typeface="Times New Roman" panose="02020603050405020304" pitchFamily="18" charset="0"/>
              </a:rPr>
              <a:t>Безмежна  вдячність героям нашої Батьківщини, які ціною свого життя захистили світ від небувалої біди.</a:t>
            </a:r>
          </a:p>
          <a:p>
            <a:pPr algn="ctr"/>
            <a:r>
              <a:rPr lang="ru-RU" sz="3200" dirty="0" smtClean="0">
                <a:latin typeface="Times New Roman" panose="02020603050405020304" pitchFamily="18" charset="0"/>
                <a:cs typeface="Times New Roman" panose="02020603050405020304" pitchFamily="18" charset="0"/>
              </a:rPr>
              <a:t>Схилимо </a:t>
            </a:r>
            <a:r>
              <a:rPr lang="ru-RU" sz="3200" dirty="0">
                <a:latin typeface="Times New Roman" panose="02020603050405020304" pitchFamily="18" charset="0"/>
                <a:cs typeface="Times New Roman" panose="02020603050405020304" pitchFamily="18" charset="0"/>
              </a:rPr>
              <a:t>голови перед героями і жертвами Чорнобильської катастрофи. </a:t>
            </a:r>
            <a:r>
              <a:rPr lang="ru-RU" sz="3200" b="1" dirty="0">
                <a:latin typeface="Times New Roman" panose="02020603050405020304" pitchFamily="18" charset="0"/>
                <a:cs typeface="Times New Roman" panose="02020603050405020304" pitchFamily="18" charset="0"/>
              </a:rPr>
              <a:t>Низький </a:t>
            </a:r>
            <a:r>
              <a:rPr lang="ru-RU" sz="3200" b="1" dirty="0" smtClean="0">
                <a:latin typeface="Times New Roman" panose="02020603050405020304" pitchFamily="18" charset="0"/>
                <a:cs typeface="Times New Roman" panose="02020603050405020304" pitchFamily="18" charset="0"/>
              </a:rPr>
              <a:t>уклін Вам</a:t>
            </a:r>
            <a:r>
              <a:rPr lang="ru-RU" sz="3200" b="1" dirty="0">
                <a:latin typeface="Times New Roman" panose="02020603050405020304" pitchFamily="18" charset="0"/>
                <a:cs typeface="Times New Roman" panose="02020603050405020304" pitchFamily="18" charset="0"/>
              </a:rPr>
              <a:t>! Вічна </a:t>
            </a:r>
            <a:r>
              <a:rPr lang="ru-RU" sz="3200" b="1" dirty="0" smtClean="0">
                <a:latin typeface="Times New Roman" panose="02020603050405020304" pitchFamily="18" charset="0"/>
                <a:cs typeface="Times New Roman" panose="02020603050405020304" pitchFamily="18" charset="0"/>
              </a:rPr>
              <a:t>пам'ять</a:t>
            </a:r>
            <a:r>
              <a:rPr lang="ru-RU" sz="3200" b="1" dirty="0">
                <a:latin typeface="Times New Roman" panose="02020603050405020304" pitchFamily="18" charset="0"/>
                <a:cs typeface="Times New Roman" panose="02020603050405020304" pitchFamily="18" charset="0"/>
              </a:rPr>
              <a:t>!</a:t>
            </a:r>
            <a:endParaRPr lang="uk-UA"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8221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320040" y="115747"/>
            <a:ext cx="11759184" cy="1569660"/>
          </a:xfrm>
          <a:prstGeom prst="rect">
            <a:avLst/>
          </a:prstGeom>
        </p:spPr>
        <p:txBody>
          <a:bodyPr wrap="square">
            <a:spAutoFit/>
          </a:bodyPr>
          <a:lstStyle/>
          <a:p>
            <a:pPr algn="ctr"/>
            <a:r>
              <a:rPr lang="ru-RU" sz="3200" b="1" dirty="0">
                <a:latin typeface="Times New Roman" panose="02020603050405020304" pitchFamily="18" charset="0"/>
                <a:cs typeface="Times New Roman" panose="02020603050405020304" pitchFamily="18" charset="0"/>
              </a:rPr>
              <a:t>Проходять роки, та біль Чорнобильської катастрофи ніколи не зітреться з людської історії, не згасне у </a:t>
            </a:r>
            <a:r>
              <a:rPr lang="ru-RU" sz="3200" b="1" dirty="0" smtClean="0">
                <a:latin typeface="Times New Roman" panose="02020603050405020304" pitchFamily="18" charset="0"/>
                <a:cs typeface="Times New Roman" panose="02020603050405020304" pitchFamily="18" charset="0"/>
              </a:rPr>
              <a:t>віках…</a:t>
            </a:r>
          </a:p>
          <a:p>
            <a:pPr algn="ctr"/>
            <a:r>
              <a:rPr lang="ru-RU" sz="3200" dirty="0" smtClean="0">
                <a:latin typeface="Times New Roman" panose="02020603050405020304" pitchFamily="18" charset="0"/>
                <a:cs typeface="Times New Roman" panose="02020603050405020304" pitchFamily="18" charset="0"/>
              </a:rPr>
              <a:t>Ми можемо її відобразити лише в малюнках, віршах, книжках …</a:t>
            </a:r>
            <a:endParaRPr lang="uk-UA" sz="3200" dirty="0">
              <a:latin typeface="Times New Roman" panose="02020603050405020304" pitchFamily="18" charset="0"/>
              <a:cs typeface="Times New Roman" panose="02020603050405020304" pitchFamily="18" charset="0"/>
            </a:endParaRPr>
          </a:p>
        </p:txBody>
      </p:sp>
      <p:sp>
        <p:nvSpPr>
          <p:cNvPr id="4" name="Прямокутник 3"/>
          <p:cNvSpPr/>
          <p:nvPr/>
        </p:nvSpPr>
        <p:spPr>
          <a:xfrm>
            <a:off x="256032" y="1685407"/>
            <a:ext cx="6096000" cy="1815882"/>
          </a:xfrm>
          <a:prstGeom prst="rect">
            <a:avLst/>
          </a:prstGeom>
        </p:spPr>
        <p:txBody>
          <a:bodyPr>
            <a:spAutoFit/>
          </a:bodyPr>
          <a:lstStyle/>
          <a:p>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Красне сонце вдивляється з неба,</a:t>
            </a:r>
          </a:p>
          <a:p>
            <a:r>
              <a:rPr lang="ru-RU" sz="2800" dirty="0" smtClean="0">
                <a:latin typeface="Times New Roman" panose="02020603050405020304" pitchFamily="18" charset="0"/>
                <a:cs typeface="Times New Roman" panose="02020603050405020304" pitchFamily="18" charset="0"/>
              </a:rPr>
              <a:t> Як </a:t>
            </a:r>
            <a:r>
              <a:rPr lang="ru-RU" sz="2800" dirty="0">
                <a:latin typeface="Times New Roman" panose="02020603050405020304" pitchFamily="18" charset="0"/>
                <a:cs typeface="Times New Roman" panose="02020603050405020304" pitchFamily="18" charset="0"/>
              </a:rPr>
              <a:t>чорнобильська плаче земля.</a:t>
            </a:r>
          </a:p>
          <a:p>
            <a:r>
              <a:rPr lang="ru-RU" sz="2800" dirty="0" smtClean="0">
                <a:latin typeface="Times New Roman" panose="02020603050405020304" pitchFamily="18" charset="0"/>
                <a:cs typeface="Times New Roman" panose="02020603050405020304" pitchFamily="18" charset="0"/>
              </a:rPr>
              <a:t> Радіацію </a:t>
            </a:r>
            <a:r>
              <a:rPr lang="ru-RU" sz="2800" dirty="0">
                <a:latin typeface="Times New Roman" panose="02020603050405020304" pitchFamily="18" charset="0"/>
                <a:cs typeface="Times New Roman" panose="02020603050405020304" pitchFamily="18" charset="0"/>
              </a:rPr>
              <a:t>зборкати треба,</a:t>
            </a:r>
          </a:p>
          <a:p>
            <a:r>
              <a:rPr lang="ru-RU" sz="2800" dirty="0" smtClean="0">
                <a:latin typeface="Times New Roman" panose="02020603050405020304" pitchFamily="18" charset="0"/>
                <a:cs typeface="Times New Roman" panose="02020603050405020304" pitchFamily="18" charset="0"/>
              </a:rPr>
              <a:t> Бо </a:t>
            </a:r>
            <a:r>
              <a:rPr lang="ru-RU" sz="2800" dirty="0">
                <a:latin typeface="Times New Roman" panose="02020603050405020304" pitchFamily="18" charset="0"/>
                <a:cs typeface="Times New Roman" panose="02020603050405020304" pitchFamily="18" charset="0"/>
              </a:rPr>
              <a:t>вона, як той ворон, кружля.</a:t>
            </a:r>
          </a:p>
        </p:txBody>
      </p:sp>
      <p:sp>
        <p:nvSpPr>
          <p:cNvPr id="5" name="Прямокутник 4"/>
          <p:cNvSpPr/>
          <p:nvPr/>
        </p:nvSpPr>
        <p:spPr>
          <a:xfrm>
            <a:off x="1228344" y="3563802"/>
            <a:ext cx="6096000" cy="1815882"/>
          </a:xfrm>
          <a:prstGeom prst="rect">
            <a:avLst/>
          </a:prstGeom>
        </p:spPr>
        <p:txBody>
          <a:bodyPr>
            <a:spAutoFit/>
          </a:bodyPr>
          <a:lstStyle/>
          <a:p>
            <a:r>
              <a:rPr lang="ru-RU" sz="2800" dirty="0">
                <a:latin typeface="Times New Roman" panose="02020603050405020304" pitchFamily="18" charset="0"/>
                <a:cs typeface="Times New Roman" panose="02020603050405020304" pitchFamily="18" charset="0"/>
              </a:rPr>
              <a:t>Мертва зона не зна, що робити,</a:t>
            </a:r>
          </a:p>
          <a:p>
            <a:r>
              <a:rPr lang="ru-RU" sz="2800" dirty="0">
                <a:latin typeface="Times New Roman" panose="02020603050405020304" pitchFamily="18" charset="0"/>
                <a:cs typeface="Times New Roman" panose="02020603050405020304" pitchFamily="18" charset="0"/>
              </a:rPr>
              <a:t>Де і в кого пораду знайти,</a:t>
            </a:r>
          </a:p>
          <a:p>
            <a:r>
              <a:rPr lang="ru-RU" sz="2800" dirty="0">
                <a:latin typeface="Times New Roman" panose="02020603050405020304" pitchFamily="18" charset="0"/>
                <a:cs typeface="Times New Roman" panose="02020603050405020304" pitchFamily="18" charset="0"/>
              </a:rPr>
              <a:t>Як себе і людей захистити</a:t>
            </a:r>
          </a:p>
          <a:p>
            <a:r>
              <a:rPr lang="ru-RU" sz="2800" dirty="0">
                <a:latin typeface="Times New Roman" panose="02020603050405020304" pitchFamily="18" charset="0"/>
                <a:cs typeface="Times New Roman" panose="02020603050405020304" pitchFamily="18" charset="0"/>
              </a:rPr>
              <a:t>Від такої страшної біди...</a:t>
            </a:r>
          </a:p>
        </p:txBody>
      </p:sp>
      <p:sp>
        <p:nvSpPr>
          <p:cNvPr id="6" name="Прямокутник 5"/>
          <p:cNvSpPr/>
          <p:nvPr/>
        </p:nvSpPr>
        <p:spPr>
          <a:xfrm>
            <a:off x="5550408" y="5042118"/>
            <a:ext cx="7604760" cy="1815882"/>
          </a:xfrm>
          <a:prstGeom prst="rect">
            <a:avLst/>
          </a:prstGeom>
        </p:spPr>
        <p:txBody>
          <a:bodyPr wrap="square">
            <a:spAutoFit/>
          </a:bodyPr>
          <a:lstStyle/>
          <a:p>
            <a:r>
              <a:rPr lang="ru-RU" sz="2800" dirty="0" smtClean="0">
                <a:latin typeface="Times New Roman" panose="02020603050405020304" pitchFamily="18" charset="0"/>
                <a:cs typeface="Times New Roman" panose="02020603050405020304" pitchFamily="18" charset="0"/>
              </a:rPr>
              <a:t>Чорнобильський </a:t>
            </a:r>
            <a:r>
              <a:rPr lang="ru-RU" sz="2800" dirty="0">
                <a:latin typeface="Times New Roman" panose="02020603050405020304" pitchFamily="18" charset="0"/>
                <a:cs typeface="Times New Roman" panose="02020603050405020304" pitchFamily="18" charset="0"/>
              </a:rPr>
              <a:t>вітер по душах мете,</a:t>
            </a:r>
          </a:p>
          <a:p>
            <a:r>
              <a:rPr lang="ru-RU" sz="2800" dirty="0">
                <a:latin typeface="Times New Roman" panose="02020603050405020304" pitchFamily="18" charset="0"/>
                <a:cs typeface="Times New Roman" panose="02020603050405020304" pitchFamily="18" charset="0"/>
              </a:rPr>
              <a:t>Чорнобильський пил на роки опадає…</a:t>
            </a:r>
          </a:p>
          <a:p>
            <a:r>
              <a:rPr lang="ru-RU" sz="2800" dirty="0">
                <a:latin typeface="Times New Roman" panose="02020603050405020304" pitchFamily="18" charset="0"/>
                <a:cs typeface="Times New Roman" panose="02020603050405020304" pitchFamily="18" charset="0"/>
              </a:rPr>
              <a:t>Годинник життя безупинно іде,</a:t>
            </a:r>
          </a:p>
          <a:p>
            <a:r>
              <a:rPr lang="ru-RU" sz="2700" b="1" dirty="0" smtClean="0">
                <a:latin typeface="Times New Roman" panose="02020603050405020304" pitchFamily="18" charset="0"/>
                <a:cs typeface="Times New Roman" panose="02020603050405020304" pitchFamily="18" charset="0"/>
              </a:rPr>
              <a:t>Лиш пам'ять, лиш пам'ять усе пам’ятає…</a:t>
            </a:r>
            <a:endParaRPr lang="ru-RU" sz="27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9766837" y="1685407"/>
            <a:ext cx="2376395" cy="3279902"/>
          </a:xfrm>
          <a:prstGeom prst="rect">
            <a:avLst/>
          </a:prstGeo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12826" t="17733" r="12361" b="14533"/>
          <a:stretch/>
        </p:blipFill>
        <p:spPr>
          <a:xfrm rot="10800000">
            <a:off x="6199632" y="1998752"/>
            <a:ext cx="3257269" cy="2512629"/>
          </a:xfrm>
          <a:prstGeom prst="rect">
            <a:avLst/>
          </a:prstGeom>
          <a:ln w="57150">
            <a:solidFill>
              <a:schemeClr val="tx1"/>
            </a:solidFill>
          </a:ln>
        </p:spPr>
      </p:pic>
    </p:spTree>
    <p:extLst>
      <p:ext uri="{BB962C8B-B14F-4D97-AF65-F5344CB8AC3E}">
        <p14:creationId xmlns:p14="http://schemas.microsoft.com/office/powerpoint/2010/main" val="24882834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7352" t="11913" r="5426" b="10709"/>
          <a:stretch/>
        </p:blipFill>
        <p:spPr>
          <a:xfrm rot="10384723">
            <a:off x="458794" y="290408"/>
            <a:ext cx="5021338" cy="3332681"/>
          </a:xfrm>
          <a:prstGeom prst="rect">
            <a:avLst/>
          </a:prstGeom>
          <a:ln w="76200">
            <a:solidFill>
              <a:schemeClr val="tx1"/>
            </a:solidFill>
          </a:ln>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6062" t="13539" r="10876" b="16054"/>
          <a:stretch/>
        </p:blipFill>
        <p:spPr>
          <a:xfrm rot="21105076">
            <a:off x="6673885" y="3509805"/>
            <a:ext cx="4676418" cy="2965533"/>
          </a:xfrm>
          <a:prstGeom prst="rect">
            <a:avLst/>
          </a:prstGeom>
          <a:ln w="76200">
            <a:solidFill>
              <a:schemeClr val="tx1"/>
            </a:solidFill>
          </a:ln>
        </p:spPr>
      </p:pic>
      <p:pic>
        <p:nvPicPr>
          <p:cNvPr id="10" name="Рисунок 9"/>
          <p:cNvPicPr>
            <a:picLocks noChangeAspect="1"/>
          </p:cNvPicPr>
          <p:nvPr/>
        </p:nvPicPr>
        <p:blipFill>
          <a:blip r:embed="rId4"/>
          <a:stretch>
            <a:fillRect/>
          </a:stretch>
        </p:blipFill>
        <p:spPr>
          <a:xfrm>
            <a:off x="2001436" y="3623220"/>
            <a:ext cx="4298782" cy="3172243"/>
          </a:xfrm>
          <a:prstGeom prst="rect">
            <a:avLst/>
          </a:prstGeom>
        </p:spPr>
      </p:pic>
      <p:pic>
        <p:nvPicPr>
          <p:cNvPr id="11" name="Рисунок 10"/>
          <p:cNvPicPr>
            <a:picLocks noChangeAspect="1"/>
          </p:cNvPicPr>
          <p:nvPr/>
        </p:nvPicPr>
        <p:blipFill>
          <a:blip r:embed="rId5"/>
          <a:stretch>
            <a:fillRect/>
          </a:stretch>
        </p:blipFill>
        <p:spPr>
          <a:xfrm rot="377408">
            <a:off x="6008893" y="242872"/>
            <a:ext cx="4608975" cy="3194581"/>
          </a:xfrm>
          <a:prstGeom prst="rect">
            <a:avLst/>
          </a:prstGeom>
        </p:spPr>
      </p:pic>
    </p:spTree>
    <p:extLst>
      <p:ext uri="{BB962C8B-B14F-4D97-AF65-F5344CB8AC3E}">
        <p14:creationId xmlns:p14="http://schemas.microsoft.com/office/powerpoint/2010/main" val="2897676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rot="20743745">
            <a:off x="200811" y="292240"/>
            <a:ext cx="4519555" cy="6364272"/>
          </a:xfrm>
          <a:prstGeom prst="rect">
            <a:avLst/>
          </a:prstGeom>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11999" t="10612" r="4841" b="12246"/>
          <a:stretch/>
        </p:blipFill>
        <p:spPr>
          <a:xfrm rot="16461137">
            <a:off x="6718905" y="1419121"/>
            <a:ext cx="5922908" cy="4110512"/>
          </a:xfrm>
          <a:prstGeom prst="rect">
            <a:avLst/>
          </a:prstGeom>
        </p:spPr>
      </p:pic>
      <p:pic>
        <p:nvPicPr>
          <p:cNvPr id="4" name="Рисунок 3"/>
          <p:cNvPicPr>
            <a:picLocks noChangeAspect="1"/>
          </p:cNvPicPr>
          <p:nvPr/>
        </p:nvPicPr>
        <p:blipFill>
          <a:blip r:embed="rId4"/>
          <a:stretch>
            <a:fillRect/>
          </a:stretch>
        </p:blipFill>
        <p:spPr>
          <a:xfrm>
            <a:off x="4623874" y="290846"/>
            <a:ext cx="2962913" cy="4017612"/>
          </a:xfrm>
          <a:prstGeom prst="rect">
            <a:avLst/>
          </a:prstGeom>
          <a:ln w="57150">
            <a:solidFill>
              <a:schemeClr val="tx1"/>
            </a:solidFill>
          </a:ln>
        </p:spPr>
      </p:pic>
    </p:spTree>
    <p:extLst>
      <p:ext uri="{BB962C8B-B14F-4D97-AF65-F5344CB8AC3E}">
        <p14:creationId xmlns:p14="http://schemas.microsoft.com/office/powerpoint/2010/main" val="33138191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10840" t="4354" r="6596" b="7482"/>
          <a:stretch/>
        </p:blipFill>
        <p:spPr>
          <a:xfrm rot="15937128">
            <a:off x="6547394" y="-493800"/>
            <a:ext cx="3074725" cy="4388594"/>
          </a:xfrm>
          <a:prstGeom prst="rect">
            <a:avLst/>
          </a:prstGeom>
          <a:ln w="76200">
            <a:solidFill>
              <a:schemeClr val="tx1"/>
            </a:solidFill>
          </a:ln>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1741" t="11600" r="11623" b="11466"/>
          <a:stretch/>
        </p:blipFill>
        <p:spPr>
          <a:xfrm rot="17032411">
            <a:off x="8176401" y="2920133"/>
            <a:ext cx="3216331" cy="4315868"/>
          </a:xfrm>
          <a:prstGeom prst="rect">
            <a:avLst/>
          </a:prstGeom>
          <a:ln w="76200">
            <a:solidFill>
              <a:schemeClr val="tx1"/>
            </a:solidFill>
          </a:ln>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7643" t="6267" r="10019" b="6800"/>
          <a:stretch/>
        </p:blipFill>
        <p:spPr>
          <a:xfrm rot="15609036">
            <a:off x="804773" y="3280467"/>
            <a:ext cx="2756425" cy="3890020"/>
          </a:xfrm>
          <a:prstGeom prst="rect">
            <a:avLst/>
          </a:prstGeom>
          <a:ln w="57150">
            <a:solidFill>
              <a:srgbClr val="C00000"/>
            </a:solidFill>
          </a:ln>
        </p:spPr>
      </p:pic>
      <p:pic>
        <p:nvPicPr>
          <p:cNvPr id="12" name="Рисунок 11"/>
          <p:cNvPicPr>
            <a:picLocks noChangeAspect="1"/>
          </p:cNvPicPr>
          <p:nvPr/>
        </p:nvPicPr>
        <p:blipFill>
          <a:blip r:embed="rId5"/>
          <a:stretch>
            <a:fillRect/>
          </a:stretch>
        </p:blipFill>
        <p:spPr>
          <a:xfrm rot="21044010">
            <a:off x="386149" y="578057"/>
            <a:ext cx="4293104" cy="2972989"/>
          </a:xfrm>
          <a:prstGeom prst="rect">
            <a:avLst/>
          </a:prstGeom>
        </p:spPr>
      </p:pic>
      <p:pic>
        <p:nvPicPr>
          <p:cNvPr id="2" name="Рисунок 1"/>
          <p:cNvPicPr>
            <a:picLocks noChangeAspect="1"/>
          </p:cNvPicPr>
          <p:nvPr/>
        </p:nvPicPr>
        <p:blipFill rotWithShape="1">
          <a:blip r:embed="rId6" cstate="print">
            <a:extLst>
              <a:ext uri="{28A0092B-C50C-407E-A947-70E740481C1C}">
                <a14:useLocalDpi xmlns:a14="http://schemas.microsoft.com/office/drawing/2010/main" val="0"/>
              </a:ext>
            </a:extLst>
          </a:blip>
          <a:srcRect l="8991" t="8051" r="7898" b="4195"/>
          <a:stretch/>
        </p:blipFill>
        <p:spPr>
          <a:xfrm rot="16200000">
            <a:off x="4050838" y="2450056"/>
            <a:ext cx="2981866" cy="4208544"/>
          </a:xfrm>
          <a:prstGeom prst="rect">
            <a:avLst/>
          </a:prstGeom>
          <a:ln w="76200">
            <a:solidFill>
              <a:srgbClr val="C00000"/>
            </a:solidFill>
          </a:ln>
        </p:spPr>
      </p:pic>
    </p:spTree>
    <p:extLst>
      <p:ext uri="{BB962C8B-B14F-4D97-AF65-F5344CB8AC3E}">
        <p14:creationId xmlns:p14="http://schemas.microsoft.com/office/powerpoint/2010/main" val="41036323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8259" t="9576" r="11631" b="14912"/>
          <a:stretch/>
        </p:blipFill>
        <p:spPr>
          <a:xfrm>
            <a:off x="1349704" y="3423925"/>
            <a:ext cx="4594098" cy="3239689"/>
          </a:xfrm>
          <a:prstGeom prst="rect">
            <a:avLst/>
          </a:prstGeom>
          <a:ln w="57150">
            <a:solidFill>
              <a:schemeClr val="tx1"/>
            </a:solidFill>
          </a:ln>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3845" t="9658" r="5853" b="5774"/>
          <a:stretch/>
        </p:blipFill>
        <p:spPr>
          <a:xfrm>
            <a:off x="6045395" y="124736"/>
            <a:ext cx="4708975" cy="3299189"/>
          </a:xfrm>
          <a:prstGeom prst="rect">
            <a:avLst/>
          </a:prstGeom>
          <a:ln w="57150">
            <a:solidFill>
              <a:schemeClr val="tx1"/>
            </a:solidFill>
          </a:ln>
        </p:spPr>
      </p:pic>
      <p:pic>
        <p:nvPicPr>
          <p:cNvPr id="7" name="Рисунок 6"/>
          <p:cNvPicPr>
            <a:picLocks noChangeAspect="1"/>
          </p:cNvPicPr>
          <p:nvPr/>
        </p:nvPicPr>
        <p:blipFill>
          <a:blip r:embed="rId4"/>
          <a:stretch>
            <a:fillRect/>
          </a:stretch>
        </p:blipFill>
        <p:spPr>
          <a:xfrm>
            <a:off x="285332" y="-182091"/>
            <a:ext cx="4970541" cy="3912841"/>
          </a:xfrm>
          <a:prstGeom prst="rect">
            <a:avLst/>
          </a:prstGeom>
        </p:spPr>
      </p:pic>
      <p:pic>
        <p:nvPicPr>
          <p:cNvPr id="8" name="Рисунок 7"/>
          <p:cNvPicPr>
            <a:picLocks noChangeAspect="1"/>
          </p:cNvPicPr>
          <p:nvPr/>
        </p:nvPicPr>
        <p:blipFill>
          <a:blip r:embed="rId5"/>
          <a:stretch>
            <a:fillRect/>
          </a:stretch>
        </p:blipFill>
        <p:spPr>
          <a:xfrm>
            <a:off x="6795203" y="2876967"/>
            <a:ext cx="5023539" cy="3981033"/>
          </a:xfrm>
          <a:prstGeom prst="rect">
            <a:avLst/>
          </a:prstGeom>
        </p:spPr>
      </p:pic>
    </p:spTree>
    <p:extLst>
      <p:ext uri="{BB962C8B-B14F-4D97-AF65-F5344CB8AC3E}">
        <p14:creationId xmlns:p14="http://schemas.microsoft.com/office/powerpoint/2010/main" val="18158693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rot="16200000">
            <a:off x="1189918" y="-118894"/>
            <a:ext cx="5056632" cy="6880904"/>
          </a:xfrm>
          <a:prstGeom prst="rect">
            <a:avLst/>
          </a:prstGeom>
        </p:spPr>
      </p:pic>
      <p:pic>
        <p:nvPicPr>
          <p:cNvPr id="3" name="Рисунок 2"/>
          <p:cNvPicPr>
            <a:picLocks noChangeAspect="1"/>
          </p:cNvPicPr>
          <p:nvPr/>
        </p:nvPicPr>
        <p:blipFill rotWithShape="1">
          <a:blip r:embed="rId3"/>
          <a:srcRect t="1845" r="2080"/>
          <a:stretch/>
        </p:blipFill>
        <p:spPr>
          <a:xfrm>
            <a:off x="7565136" y="347472"/>
            <a:ext cx="4303776" cy="5392674"/>
          </a:xfrm>
          <a:prstGeom prst="rect">
            <a:avLst/>
          </a:prstGeom>
          <a:ln w="76200">
            <a:solidFill>
              <a:schemeClr val="tx1"/>
            </a:solidFill>
          </a:ln>
        </p:spPr>
      </p:pic>
    </p:spTree>
    <p:extLst>
      <p:ext uri="{BB962C8B-B14F-4D97-AF65-F5344CB8AC3E}">
        <p14:creationId xmlns:p14="http://schemas.microsoft.com/office/powerpoint/2010/main" val="15798277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95533" y="0"/>
            <a:ext cx="5505167" cy="6800400"/>
          </a:xfrm>
          <a:prstGeom prst="rect">
            <a:avLst/>
          </a:prstGeom>
          <a:noFill/>
          <a:ln>
            <a:noFill/>
          </a:ln>
        </p:spPr>
        <p:txBody>
          <a:bodyPr spcFirstLastPara="1" wrap="square" lIns="121900" tIns="121900" rIns="121900" bIns="121900" anchor="t" anchorCtr="0">
            <a:noAutofit/>
          </a:bodyPr>
          <a:lstStyle/>
          <a:p>
            <a:pPr marL="101597" marR="101597" algn="ctr">
              <a:spcBef>
                <a:spcPts val="533"/>
              </a:spcBef>
              <a:buClr>
                <a:schemeClr val="dk1"/>
              </a:buClr>
              <a:buSzPts val="1100"/>
            </a:pPr>
            <a:r>
              <a:rPr lang="ru" sz="2000" b="1" dirty="0" smtClean="0">
                <a:solidFill>
                  <a:srgbClr val="B22222"/>
                </a:solidFill>
                <a:latin typeface="Times New Roman" panose="02020603050405020304" pitchFamily="18" charset="0"/>
                <a:cs typeface="Times New Roman" panose="02020603050405020304" pitchFamily="18" charset="0"/>
              </a:rPr>
              <a:t>НА </a:t>
            </a:r>
            <a:r>
              <a:rPr lang="ru" sz="2000" b="1" dirty="0">
                <a:solidFill>
                  <a:srgbClr val="B22222"/>
                </a:solidFill>
                <a:latin typeface="Times New Roman" panose="02020603050405020304" pitchFamily="18" charset="0"/>
                <a:cs typeface="Times New Roman" panose="02020603050405020304" pitchFamily="18" charset="0"/>
              </a:rPr>
              <a:t>ЧОРНОБИЛЬ ЖУРАВЛІ ЛЕТІЛИ</a:t>
            </a:r>
            <a:endParaRPr sz="2000" b="1" dirty="0">
              <a:solidFill>
                <a:srgbClr val="B22222"/>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На Чорнобиль журавлі летіли,</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З вирію вертались навесні.</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Як сніжниця, попелище біле </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Розвівалось в рідній стороні.</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Там згоріли гнізда і гніздечка,</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Поржавіла хвоя і трава,</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Журавлина крихітна вервечка </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Напиналась, наче тятива.</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Не було ні стогону, ні крику,</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Тільки пошум виморених крил.</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Журавлі несли печаль велику,</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Наче тінь невидимих могил.</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Не спинились птиці на кордоні,</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Де сягає атомна яса,</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І дивився батько з-під долоні,</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І ридала мати в небеса.</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На Чорнобиль журавлі летіли,</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buClr>
                <a:schemeClr val="dk1"/>
              </a:buClr>
              <a:buSzPts val="1100"/>
            </a:pPr>
            <a:r>
              <a:rPr lang="ru" sz="2200" dirty="0">
                <a:solidFill>
                  <a:srgbClr val="1F1F1F"/>
                </a:solidFill>
                <a:latin typeface="Times New Roman" panose="02020603050405020304" pitchFamily="18" charset="0"/>
                <a:cs typeface="Times New Roman" panose="02020603050405020304" pitchFamily="18" charset="0"/>
              </a:rPr>
              <a:t>З вирію вертались навесні...</a:t>
            </a:r>
            <a:endParaRPr sz="2200" dirty="0">
              <a:solidFill>
                <a:srgbClr val="1F1F1F"/>
              </a:solidFill>
              <a:latin typeface="Times New Roman" panose="02020603050405020304" pitchFamily="18" charset="0"/>
              <a:cs typeface="Times New Roman" panose="02020603050405020304" pitchFamily="18" charset="0"/>
            </a:endParaRPr>
          </a:p>
          <a:p>
            <a:pPr marL="101597" marR="101597" algn="ctr">
              <a:spcBef>
                <a:spcPts val="533"/>
              </a:spcBef>
              <a:spcAft>
                <a:spcPts val="533"/>
              </a:spcAft>
              <a:buClr>
                <a:schemeClr val="dk1"/>
              </a:buClr>
              <a:buSzPts val="1100"/>
            </a:pPr>
            <a:r>
              <a:rPr lang="ru" dirty="0">
                <a:solidFill>
                  <a:srgbClr val="1F1F1F"/>
                </a:solidFill>
                <a:latin typeface="Times New Roman" panose="02020603050405020304" pitchFamily="18" charset="0"/>
                <a:cs typeface="Times New Roman" panose="02020603050405020304" pitchFamily="18" charset="0"/>
              </a:rPr>
              <a:t> </a:t>
            </a:r>
            <a:r>
              <a:rPr lang="ru" dirty="0" smtClean="0">
                <a:solidFill>
                  <a:srgbClr val="1F1F1F"/>
                </a:solidFill>
                <a:latin typeface="Times New Roman" panose="02020603050405020304" pitchFamily="18" charset="0"/>
                <a:cs typeface="Times New Roman" panose="02020603050405020304" pitchFamily="18" charset="0"/>
              </a:rPr>
              <a:t>                                             </a:t>
            </a:r>
            <a:r>
              <a:rPr lang="uk-UA" b="1" i="1" dirty="0" smtClean="0">
                <a:solidFill>
                  <a:srgbClr val="B22222"/>
                </a:solidFill>
                <a:latin typeface="Times New Roman" panose="02020603050405020304" pitchFamily="18" charset="0"/>
                <a:cs typeface="Times New Roman" panose="02020603050405020304" pitchFamily="18" charset="0"/>
              </a:rPr>
              <a:t>Дмитро </a:t>
            </a:r>
            <a:r>
              <a:rPr lang="uk-UA" b="1" i="1" dirty="0">
                <a:solidFill>
                  <a:srgbClr val="B22222"/>
                </a:solidFill>
                <a:latin typeface="Times New Roman" panose="02020603050405020304" pitchFamily="18" charset="0"/>
                <a:cs typeface="Times New Roman" panose="02020603050405020304" pitchFamily="18" charset="0"/>
              </a:rPr>
              <a:t>Павличко</a:t>
            </a:r>
          </a:p>
          <a:p>
            <a:pPr marL="101597" marR="101597" algn="ctr">
              <a:spcBef>
                <a:spcPts val="533"/>
              </a:spcBef>
              <a:spcAft>
                <a:spcPts val="533"/>
              </a:spcAft>
              <a:buClr>
                <a:schemeClr val="dk1"/>
              </a:buClr>
              <a:buSzPts val="1100"/>
            </a:pPr>
            <a:endParaRPr dirty="0">
              <a:solidFill>
                <a:srgbClr val="1F1F1F"/>
              </a:solidFill>
              <a:latin typeface="Times New Roman" panose="02020603050405020304" pitchFamily="18" charset="0"/>
              <a:cs typeface="Times New Roman" panose="02020603050405020304" pitchFamily="18" charset="0"/>
            </a:endParaRPr>
          </a:p>
        </p:txBody>
      </p:sp>
      <p:pic>
        <p:nvPicPr>
          <p:cNvPr id="80" name="Google Shape;80;p16"/>
          <p:cNvPicPr preferRelativeResize="0"/>
          <p:nvPr/>
        </p:nvPicPr>
        <p:blipFill>
          <a:blip r:embed="rId3">
            <a:alphaModFix/>
          </a:blip>
          <a:stretch>
            <a:fillRect/>
          </a:stretch>
        </p:blipFill>
        <p:spPr>
          <a:xfrm>
            <a:off x="5881760" y="31200"/>
            <a:ext cx="6242401" cy="5614400"/>
          </a:xfrm>
          <a:prstGeom prst="rect">
            <a:avLst/>
          </a:prstGeom>
          <a:noFill/>
          <a:ln>
            <a:noFill/>
          </a:ln>
        </p:spPr>
      </p:pic>
      <p:sp>
        <p:nvSpPr>
          <p:cNvPr id="81" name="Google Shape;81;p16"/>
          <p:cNvSpPr txBox="1"/>
          <p:nvPr/>
        </p:nvSpPr>
        <p:spPr>
          <a:xfrm>
            <a:off x="8390361" y="5645600"/>
            <a:ext cx="3733800" cy="594400"/>
          </a:xfrm>
          <a:prstGeom prst="rect">
            <a:avLst/>
          </a:prstGeom>
          <a:noFill/>
          <a:ln>
            <a:noFill/>
          </a:ln>
        </p:spPr>
        <p:txBody>
          <a:bodyPr spcFirstLastPara="1" wrap="square" lIns="121900" tIns="121900" rIns="121900" bIns="121900" anchor="t" anchorCtr="0">
            <a:noAutofit/>
          </a:bodyPr>
          <a:lstStyle/>
          <a:p>
            <a:r>
              <a:rPr lang="ru" sz="2000" b="1" dirty="0">
                <a:latin typeface="Times New Roman" panose="02020603050405020304" pitchFamily="18" charset="0"/>
                <a:cs typeface="Times New Roman" panose="02020603050405020304" pitchFamily="18" charset="0"/>
              </a:rPr>
              <a:t>Чорний журавель</a:t>
            </a:r>
            <a:r>
              <a:rPr lang="ru" sz="2000" dirty="0">
                <a:latin typeface="Times New Roman" panose="02020603050405020304" pitchFamily="18" charset="0"/>
                <a:cs typeface="Times New Roman" panose="02020603050405020304" pitchFamily="18" charset="0"/>
              </a:rPr>
              <a:t> є символом </a:t>
            </a:r>
            <a:endParaRPr lang="ru" sz="2000" dirty="0" smtClean="0">
              <a:latin typeface="Times New Roman" panose="02020603050405020304" pitchFamily="18" charset="0"/>
              <a:cs typeface="Times New Roman" panose="02020603050405020304" pitchFamily="18" charset="0"/>
            </a:endParaRPr>
          </a:p>
          <a:p>
            <a:r>
              <a:rPr lang="ru" sz="2000" dirty="0" smtClean="0">
                <a:latin typeface="Times New Roman" panose="02020603050405020304" pitchFamily="18" charset="0"/>
                <a:cs typeface="Times New Roman" panose="02020603050405020304" pitchFamily="18" charset="0"/>
              </a:rPr>
              <a:t>Чорнобильської </a:t>
            </a:r>
            <a:r>
              <a:rPr lang="ru" sz="2000" dirty="0">
                <a:latin typeface="Times New Roman" panose="02020603050405020304" pitchFamily="18" charset="0"/>
                <a:cs typeface="Times New Roman" panose="02020603050405020304" pitchFamily="18" charset="0"/>
              </a:rPr>
              <a:t>катастрофи</a:t>
            </a:r>
            <a:r>
              <a:rPr lang="ru" sz="1400" dirty="0"/>
              <a:t>. </a:t>
            </a:r>
            <a:endParaRPr sz="1400" dirty="0"/>
          </a:p>
        </p:txBody>
      </p:sp>
      <p:pic>
        <p:nvPicPr>
          <p:cNvPr id="2" name="Рисунок 1"/>
          <p:cNvPicPr>
            <a:picLocks noChangeAspect="1"/>
          </p:cNvPicPr>
          <p:nvPr/>
        </p:nvPicPr>
        <p:blipFill>
          <a:blip r:embed="rId4"/>
          <a:stretch>
            <a:fillRect/>
          </a:stretch>
        </p:blipFill>
        <p:spPr>
          <a:xfrm>
            <a:off x="5881760" y="4158412"/>
            <a:ext cx="2465984" cy="2724912"/>
          </a:xfrm>
          <a:prstGeom prst="rect">
            <a:avLst/>
          </a:prstGeom>
        </p:spPr>
      </p:pic>
    </p:spTree>
    <p:extLst>
      <p:ext uri="{BB962C8B-B14F-4D97-AF65-F5344CB8AC3E}">
        <p14:creationId xmlns:p14="http://schemas.microsoft.com/office/powerpoint/2010/main" val="33374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822960" y="105263"/>
            <a:ext cx="11292840" cy="1384995"/>
          </a:xfrm>
          <a:prstGeom prst="rect">
            <a:avLst/>
          </a:prstGeom>
        </p:spPr>
        <p:txBody>
          <a:bodyPr wrap="square">
            <a:spAutoFit/>
          </a:bodyPr>
          <a:lstStyle/>
          <a:p>
            <a:pPr algn="ctr"/>
            <a:r>
              <a:rPr lang="uk-UA" sz="2800" b="1" dirty="0" smtClean="0">
                <a:latin typeface="Times New Roman" panose="02020603050405020304" pitchFamily="18" charset="0"/>
                <a:cs typeface="Times New Roman" panose="02020603050405020304" pitchFamily="18" charset="0"/>
              </a:rPr>
              <a:t>35 </a:t>
            </a:r>
            <a:r>
              <a:rPr lang="uk-UA" sz="2800" b="1" dirty="0">
                <a:latin typeface="Times New Roman" panose="02020603050405020304" pitchFamily="18" charset="0"/>
                <a:cs typeface="Times New Roman" panose="02020603050405020304" pitchFamily="18" charset="0"/>
              </a:rPr>
              <a:t>років пройшло з тих пір, </a:t>
            </a:r>
            <a:r>
              <a:rPr lang="uk-UA" sz="2800" b="1" dirty="0" smtClean="0">
                <a:latin typeface="Times New Roman" panose="02020603050405020304" pitchFamily="18" charset="0"/>
                <a:cs typeface="Times New Roman" panose="02020603050405020304" pitchFamily="18" charset="0"/>
              </a:rPr>
              <a:t>35 </a:t>
            </a:r>
            <a:r>
              <a:rPr lang="uk-UA" sz="2800" b="1" dirty="0">
                <a:latin typeface="Times New Roman" panose="02020603050405020304" pitchFamily="18" charset="0"/>
                <a:cs typeface="Times New Roman" panose="02020603050405020304" pitchFamily="18" charset="0"/>
              </a:rPr>
              <a:t>років смертоносна пилюка з ядерної печі покриває білі хати, поля і ліси, </a:t>
            </a:r>
            <a:r>
              <a:rPr lang="uk-UA" sz="2800" b="1" dirty="0" smtClean="0">
                <a:latin typeface="Times New Roman" panose="02020603050405020304" pitchFamily="18" charset="0"/>
                <a:cs typeface="Times New Roman" panose="02020603050405020304" pitchFamily="18" charset="0"/>
              </a:rPr>
              <a:t>35 </a:t>
            </a:r>
            <a:r>
              <a:rPr lang="uk-UA" sz="2800" b="1" dirty="0">
                <a:latin typeface="Times New Roman" panose="02020603050405020304" pitchFamily="18" charset="0"/>
                <a:cs typeface="Times New Roman" panose="02020603050405020304" pitchFamily="18" charset="0"/>
              </a:rPr>
              <a:t>років цвітом скорботи і суму зацвітають Чорнобильські </a:t>
            </a:r>
            <a:r>
              <a:rPr lang="uk-UA" sz="2800" b="1" dirty="0" smtClean="0">
                <a:latin typeface="Times New Roman" panose="02020603050405020304" pitchFamily="18" charset="0"/>
                <a:cs typeface="Times New Roman" panose="02020603050405020304" pitchFamily="18" charset="0"/>
              </a:rPr>
              <a:t>сади і ліси. </a:t>
            </a:r>
            <a:endParaRPr lang="uk-UA" sz="2800" b="1" dirty="0">
              <a:solidFill>
                <a:srgbClr val="C0000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374904" y="1490258"/>
            <a:ext cx="4462272" cy="2757738"/>
          </a:xfrm>
          <a:prstGeom prst="rect">
            <a:avLst/>
          </a:prstGeom>
        </p:spPr>
      </p:pic>
      <p:pic>
        <p:nvPicPr>
          <p:cNvPr id="7" name="Рисунок 6"/>
          <p:cNvPicPr>
            <a:picLocks noChangeAspect="1"/>
          </p:cNvPicPr>
          <p:nvPr/>
        </p:nvPicPr>
        <p:blipFill>
          <a:blip r:embed="rId3"/>
          <a:stretch>
            <a:fillRect/>
          </a:stretch>
        </p:blipFill>
        <p:spPr>
          <a:xfrm>
            <a:off x="7187184" y="1321966"/>
            <a:ext cx="5004816" cy="2732740"/>
          </a:xfrm>
          <a:prstGeom prst="ellipse">
            <a:avLst/>
          </a:prstGeom>
          <a:ln>
            <a:noFill/>
          </a:ln>
          <a:effectLst>
            <a:softEdge rad="112500"/>
          </a:effectLst>
        </p:spPr>
      </p:pic>
      <p:pic>
        <p:nvPicPr>
          <p:cNvPr id="8" name="Рисунок 7"/>
          <p:cNvPicPr>
            <a:picLocks noChangeAspect="1"/>
          </p:cNvPicPr>
          <p:nvPr/>
        </p:nvPicPr>
        <p:blipFill>
          <a:blip r:embed="rId4"/>
          <a:stretch>
            <a:fillRect/>
          </a:stretch>
        </p:blipFill>
        <p:spPr>
          <a:xfrm>
            <a:off x="4351817" y="1715237"/>
            <a:ext cx="4450217" cy="2500122"/>
          </a:xfrm>
          <a:prstGeom prst="ellipse">
            <a:avLst/>
          </a:prstGeom>
          <a:ln>
            <a:noFill/>
          </a:ln>
          <a:effectLst>
            <a:softEdge rad="112500"/>
          </a:effectLst>
        </p:spPr>
      </p:pic>
      <p:sp>
        <p:nvSpPr>
          <p:cNvPr id="5" name="Прямокутник 4"/>
          <p:cNvSpPr/>
          <p:nvPr/>
        </p:nvSpPr>
        <p:spPr>
          <a:xfrm>
            <a:off x="256032" y="4180344"/>
            <a:ext cx="11631168" cy="2677656"/>
          </a:xfrm>
          <a:prstGeom prst="rect">
            <a:avLst/>
          </a:prstGeom>
        </p:spPr>
        <p:txBody>
          <a:bodyPr wrap="square">
            <a:spAutoFit/>
          </a:bodyPr>
          <a:lstStyle/>
          <a:p>
            <a:pPr algn="just"/>
            <a:r>
              <a:rPr lang="uk-UA" sz="2400" dirty="0">
                <a:latin typeface="Times New Roman" panose="02020603050405020304" pitchFamily="18" charset="0"/>
                <a:cs typeface="Times New Roman" panose="02020603050405020304" pitchFamily="18" charset="0"/>
              </a:rPr>
              <a:t> Проте, скільки б не пройшло часу, все одно чорнобильський біль чорною гіркотою осідає в душах українців, ця трагедія навіки оселилась у людських серцях. Чорнобильська аварія стала для нас </a:t>
            </a:r>
            <a:r>
              <a:rPr lang="uk-UA" sz="2400" dirty="0" err="1">
                <a:latin typeface="Times New Roman" panose="02020603050405020304" pitchFamily="18" charset="0"/>
                <a:cs typeface="Times New Roman" panose="02020603050405020304" pitchFamily="18" charset="0"/>
              </a:rPr>
              <a:t>уроком</a:t>
            </a:r>
            <a:r>
              <a:rPr lang="uk-UA" sz="2400" dirty="0">
                <a:latin typeface="Times New Roman" panose="02020603050405020304" pitchFamily="18" charset="0"/>
                <a:cs typeface="Times New Roman" panose="02020603050405020304" pitchFamily="18" charset="0"/>
              </a:rPr>
              <a:t>, за який заплачено дорогою ціною. Чорнобильська трагедія жорстоко нагадує нам про те, що люди ще не зовсім освоїли могутню енергію атома.</a:t>
            </a:r>
          </a:p>
          <a:p>
            <a:pPr algn="ctr"/>
            <a:r>
              <a:rPr lang="uk-UA" sz="2400" b="1" dirty="0" smtClean="0">
                <a:latin typeface="Times New Roman" panose="02020603050405020304" pitchFamily="18" charset="0"/>
                <a:cs typeface="Times New Roman" panose="02020603050405020304" pitchFamily="18" charset="0"/>
              </a:rPr>
              <a:t>Пам'ятаймо про тим</a:t>
            </a:r>
            <a:r>
              <a:rPr lang="uk-UA" sz="2400" b="1" dirty="0">
                <a:latin typeface="Times New Roman" panose="02020603050405020304" pitchFamily="18" charset="0"/>
                <a:cs typeface="Times New Roman" panose="02020603050405020304" pitchFamily="18" charset="0"/>
              </a:rPr>
              <a:t>, хто загинув у чорнобильському пеклі. </a:t>
            </a:r>
            <a:r>
              <a:rPr lang="uk-UA" sz="2400" b="1" dirty="0" smtClean="0">
                <a:latin typeface="Times New Roman" panose="02020603050405020304" pitchFamily="18" charset="0"/>
                <a:cs typeface="Times New Roman" panose="02020603050405020304" pitchFamily="18" charset="0"/>
              </a:rPr>
              <a:t> і </a:t>
            </a:r>
            <a:r>
              <a:rPr lang="uk-UA" sz="2400" b="1" dirty="0">
                <a:latin typeface="Times New Roman" panose="02020603050405020304" pitchFamily="18" charset="0"/>
                <a:cs typeface="Times New Roman" panose="02020603050405020304" pitchFamily="18" charset="0"/>
              </a:rPr>
              <a:t>робімо усе, щоб ніколи у людській історії не повторився Чорнобиль.</a:t>
            </a:r>
            <a:endParaRPr lang="uk-UA"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5973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822960" y="105263"/>
            <a:ext cx="11292840" cy="1938992"/>
          </a:xfrm>
          <a:prstGeom prst="rect">
            <a:avLst/>
          </a:prstGeom>
        </p:spPr>
        <p:txBody>
          <a:bodyPr wrap="square">
            <a:spAutoFit/>
          </a:bodyPr>
          <a:lstStyle/>
          <a:p>
            <a:pPr algn="ctr"/>
            <a:r>
              <a:rPr lang="uk-UA" sz="4000" b="1" dirty="0" smtClean="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Нехай ніколи не повториться така біда!</a:t>
            </a:r>
          </a:p>
          <a:p>
            <a:pPr algn="ctr"/>
            <a:r>
              <a:rPr lang="uk-UA" sz="4000" b="1" dirty="0" smtClean="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Нехай Бог береже всіх нас і нашу землю, </a:t>
            </a:r>
          </a:p>
          <a:p>
            <a:pPr algn="ctr"/>
            <a:r>
              <a:rPr lang="uk-UA" sz="4000" b="1" dirty="0" smtClean="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нашу планету!!!</a:t>
            </a:r>
          </a:p>
        </p:txBody>
      </p:sp>
      <p:pic>
        <p:nvPicPr>
          <p:cNvPr id="4" name="Рисунок 3"/>
          <p:cNvPicPr>
            <a:picLocks noChangeAspect="1"/>
          </p:cNvPicPr>
          <p:nvPr/>
        </p:nvPicPr>
        <p:blipFill>
          <a:blip r:embed="rId2"/>
          <a:stretch>
            <a:fillRect/>
          </a:stretch>
        </p:blipFill>
        <p:spPr>
          <a:xfrm rot="20533743">
            <a:off x="127199" y="2215138"/>
            <a:ext cx="4078224" cy="2909133"/>
          </a:xfrm>
          <a:prstGeom prst="rect">
            <a:avLst/>
          </a:prstGeom>
          <a:ln w="57150">
            <a:solidFill>
              <a:srgbClr val="FFFF00"/>
            </a:solidFill>
          </a:ln>
        </p:spPr>
      </p:pic>
      <p:pic>
        <p:nvPicPr>
          <p:cNvPr id="5" name="Рисунок 4"/>
          <p:cNvPicPr>
            <a:picLocks noChangeAspect="1"/>
          </p:cNvPicPr>
          <p:nvPr/>
        </p:nvPicPr>
        <p:blipFill rotWithShape="1">
          <a:blip r:embed="rId3"/>
          <a:srcRect r="259" b="15034"/>
          <a:stretch/>
        </p:blipFill>
        <p:spPr>
          <a:xfrm rot="1010395">
            <a:off x="7315266" y="2638337"/>
            <a:ext cx="4573681" cy="2769196"/>
          </a:xfrm>
          <a:prstGeom prst="rect">
            <a:avLst/>
          </a:prstGeom>
          <a:ln w="76200">
            <a:solidFill>
              <a:srgbClr val="00B0F0"/>
            </a:solidFill>
          </a:ln>
        </p:spPr>
      </p:pic>
      <p:sp>
        <p:nvSpPr>
          <p:cNvPr id="6" name="Прямокутник 5"/>
          <p:cNvSpPr/>
          <p:nvPr/>
        </p:nvSpPr>
        <p:spPr>
          <a:xfrm>
            <a:off x="2673096" y="5677228"/>
            <a:ext cx="7758086" cy="1060705"/>
          </a:xfrm>
          <a:prstGeom prst="rect">
            <a:avLst/>
          </a:prstGeom>
          <a:noFill/>
        </p:spPr>
        <p:txBody>
          <a:bodyPr wrap="none" lIns="91440" tIns="45720" rIns="91440" bIns="45720">
            <a:prstTxWarp prst="textArchUp">
              <a:avLst/>
            </a:prstTxWarp>
            <a:spAutoFit/>
          </a:bodyPr>
          <a:lstStyle/>
          <a:p>
            <a:pPr algn="ctr"/>
            <a:r>
              <a:rPr lang="uk-UA" sz="5400" b="1" cap="none" spc="0" dirty="0" smtClean="0">
                <a:ln w="22225">
                  <a:solidFill>
                    <a:schemeClr val="accent2"/>
                  </a:solidFill>
                  <a:prstDash val="solid"/>
                </a:ln>
                <a:solidFill>
                  <a:srgbClr val="C00000"/>
                </a:solidFill>
                <a:effectLst/>
              </a:rPr>
              <a:t>Дякую за увагу!</a:t>
            </a:r>
            <a:endParaRPr lang="uk-UA" sz="5400" b="1" cap="none" spc="0" dirty="0">
              <a:ln w="22225">
                <a:solidFill>
                  <a:schemeClr val="accent2"/>
                </a:solidFill>
                <a:prstDash val="solid"/>
              </a:ln>
              <a:solidFill>
                <a:srgbClr val="C00000"/>
              </a:solidFill>
              <a:effectLst/>
            </a:endParaRPr>
          </a:p>
        </p:txBody>
      </p:sp>
      <p:pic>
        <p:nvPicPr>
          <p:cNvPr id="7" name="Рисунок 6"/>
          <p:cNvPicPr>
            <a:picLocks noChangeAspect="1"/>
          </p:cNvPicPr>
          <p:nvPr/>
        </p:nvPicPr>
        <p:blipFill>
          <a:blip r:embed="rId4"/>
          <a:stretch>
            <a:fillRect/>
          </a:stretch>
        </p:blipFill>
        <p:spPr>
          <a:xfrm rot="21217254">
            <a:off x="3799973" y="2058511"/>
            <a:ext cx="3953470" cy="2948019"/>
          </a:xfrm>
          <a:prstGeom prst="rect">
            <a:avLst/>
          </a:prstGeom>
        </p:spPr>
      </p:pic>
    </p:spTree>
    <p:extLst>
      <p:ext uri="{BB962C8B-B14F-4D97-AF65-F5344CB8AC3E}">
        <p14:creationId xmlns:p14="http://schemas.microsoft.com/office/powerpoint/2010/main" val="363997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228600" y="637187"/>
            <a:ext cx="11786616" cy="6001643"/>
          </a:xfrm>
          <a:prstGeom prst="rect">
            <a:avLst/>
          </a:prstGeom>
        </p:spPr>
        <p:txBody>
          <a:bodyPr wrap="square">
            <a:spAutoFit/>
          </a:bodyPr>
          <a:lstStyle/>
          <a:p>
            <a:pPr indent="355600" algn="just"/>
            <a:r>
              <a:rPr lang="uk-UA" sz="2400" dirty="0" smtClean="0">
                <a:solidFill>
                  <a:srgbClr val="202122"/>
                </a:solidFill>
                <a:latin typeface="Times New Roman" panose="02020603050405020304" pitchFamily="18" charset="0"/>
                <a:cs typeface="Times New Roman" panose="02020603050405020304" pitchFamily="18" charset="0"/>
              </a:rPr>
              <a:t>    З двох наявних приладів для вимірювання радіації на 1000 </a:t>
            </a:r>
            <a:r>
              <a:rPr lang="uk-UA" sz="2400" dirty="0" smtClean="0">
                <a:solidFill>
                  <a:srgbClr val="0645AD"/>
                </a:solidFill>
                <a:latin typeface="Times New Roman" panose="02020603050405020304" pitchFamily="18" charset="0"/>
                <a:cs typeface="Times New Roman" panose="02020603050405020304" pitchFamily="18" charset="0"/>
                <a:hlinkClick r:id="rId2" tooltip="Рентген (одиниця)"/>
              </a:rPr>
              <a:t>рентген</a:t>
            </a:r>
            <a:r>
              <a:rPr lang="uk-UA" sz="2400" dirty="0" smtClean="0">
                <a:solidFill>
                  <a:srgbClr val="202122"/>
                </a:solidFill>
                <a:latin typeface="Times New Roman" panose="02020603050405020304" pitchFamily="18" charset="0"/>
                <a:cs typeface="Times New Roman" panose="02020603050405020304" pitchFamily="18" charset="0"/>
              </a:rPr>
              <a:t> на годину, один вийшов з ладу, а інший був недоступний через завали. Тому в перші години аварії ніхто точно не знав наявних рівнів радіації в приміщеннях блоку і довкола нього. Неясним був і стан реактора. Було прийнято помилкове рішення забезпечити подачу води в активну зону реактора для її охолоджування. </a:t>
            </a:r>
          </a:p>
          <a:p>
            <a:pPr indent="355600" algn="just"/>
            <a:r>
              <a:rPr lang="uk-UA" sz="2400" dirty="0" smtClean="0">
                <a:solidFill>
                  <a:srgbClr val="202122"/>
                </a:solidFill>
                <a:latin typeface="Times New Roman" panose="02020603050405020304" pitchFamily="18" charset="0"/>
                <a:cs typeface="Times New Roman" panose="02020603050405020304" pitchFamily="18" charset="0"/>
              </a:rPr>
              <a:t>     Майже одразу до місця аварії, прибули пожежники. Першими до ЧАЕС приїхала бригада під командуванням лейтенанта Володимира </a:t>
            </a:r>
            <a:r>
              <a:rPr lang="uk-UA" sz="2400" dirty="0" err="1" smtClean="0">
                <a:solidFill>
                  <a:srgbClr val="202122"/>
                </a:solidFill>
                <a:latin typeface="Times New Roman" panose="02020603050405020304" pitchFamily="18" charset="0"/>
                <a:cs typeface="Times New Roman" panose="02020603050405020304" pitchFamily="18" charset="0"/>
              </a:rPr>
              <a:t>Правика</a:t>
            </a:r>
            <a:r>
              <a:rPr lang="uk-UA" sz="2400" dirty="0" smtClean="0">
                <a:solidFill>
                  <a:srgbClr val="202122"/>
                </a:solidFill>
                <a:latin typeface="Times New Roman" panose="02020603050405020304" pitchFamily="18" charset="0"/>
                <a:cs typeface="Times New Roman" panose="02020603050405020304" pitchFamily="18" charset="0"/>
              </a:rPr>
              <a:t>, який помер 11 травня від гострої променевої хвороби, отриманої перш за все внаслідок попадання радіоактивних речовин в дихальні шляхи, бо пожежники тоді працювали без ізолювальних протигазів. Їх не попередили про небезпеку радіоактивного диму і уламків, вони не знали, що ця аварія є чимось більшим, ніж звичайна пожежа. </a:t>
            </a:r>
          </a:p>
          <a:p>
            <a:pPr indent="355600" algn="just"/>
            <a:r>
              <a:rPr lang="uk-UA" sz="2400" dirty="0" smtClean="0">
                <a:solidFill>
                  <a:srgbClr val="202122"/>
                </a:solidFill>
                <a:latin typeface="Times New Roman" panose="02020603050405020304" pitchFamily="18" charset="0"/>
                <a:cs typeface="Times New Roman" panose="02020603050405020304" pitchFamily="18" charset="0"/>
              </a:rPr>
              <a:t>«</a:t>
            </a:r>
            <a:r>
              <a:rPr lang="uk-UA" sz="2400" i="1" dirty="0" smtClean="0">
                <a:solidFill>
                  <a:srgbClr val="202122"/>
                </a:solidFill>
                <a:latin typeface="Times New Roman" panose="02020603050405020304" pitchFamily="18" charset="0"/>
                <a:cs typeface="Times New Roman" panose="02020603050405020304" pitchFamily="18" charset="0"/>
              </a:rPr>
              <a:t>Ми не знали, що це реактор. Ніхто не сказав нам. Ми не знали багато про радіацію. Навіть ті, хто працював тут, не мали жодних ідей. Не було води у вантажівках. Михайло заповнив цистерну і ми націлили струмінь води на вершину. Потім ті хлопчики, які померли, пішли аж до даху – Коля Ващук, Володя Правік та інші… Вони піднялися вгору сходами… і я вже їх ніколи не побачив знову.»,- зі слів очевидців аварії.</a:t>
            </a:r>
            <a:endParaRPr lang="uk-UA" sz="2400" i="1" dirty="0">
              <a:latin typeface="Times New Roman" panose="02020603050405020304" pitchFamily="18" charset="0"/>
              <a:cs typeface="Times New Roman" panose="02020603050405020304" pitchFamily="18" charset="0"/>
            </a:endParaRPr>
          </a:p>
        </p:txBody>
      </p:sp>
      <p:sp>
        <p:nvSpPr>
          <p:cNvPr id="5" name="Прямокутник 4"/>
          <p:cNvSpPr/>
          <p:nvPr/>
        </p:nvSpPr>
        <p:spPr>
          <a:xfrm>
            <a:off x="3314290" y="0"/>
            <a:ext cx="4567276" cy="830997"/>
          </a:xfrm>
          <a:prstGeom prst="rect">
            <a:avLst/>
          </a:prstGeom>
        </p:spPr>
        <p:txBody>
          <a:bodyPr wrap="none">
            <a:spAutoFit/>
          </a:bodyPr>
          <a:lstStyle/>
          <a:p>
            <a:r>
              <a:rPr lang="uk-UA" sz="4800" b="1" dirty="0">
                <a:latin typeface="Times New Roman" panose="02020603050405020304" pitchFamily="18" charset="0"/>
                <a:cs typeface="Times New Roman" panose="02020603050405020304" pitchFamily="18" charset="0"/>
              </a:rPr>
              <a:t>Наслідки аварії</a:t>
            </a:r>
          </a:p>
        </p:txBody>
      </p:sp>
    </p:spTree>
    <p:extLst>
      <p:ext uri="{BB962C8B-B14F-4D97-AF65-F5344CB8AC3E}">
        <p14:creationId xmlns:p14="http://schemas.microsoft.com/office/powerpoint/2010/main" val="8648797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320040" y="176048"/>
            <a:ext cx="11430000" cy="1384995"/>
          </a:xfrm>
          <a:prstGeom prst="rect">
            <a:avLst/>
          </a:prstGeom>
        </p:spPr>
        <p:txBody>
          <a:bodyPr wrap="square">
            <a:spAutoFit/>
          </a:bodyPr>
          <a:lstStyle/>
          <a:p>
            <a:pPr algn="just"/>
            <a:r>
              <a:rPr lang="uk-UA" sz="2800" dirty="0" smtClean="0">
                <a:latin typeface="Times New Roman" panose="02020603050405020304" pitchFamily="18" charset="0"/>
                <a:cs typeface="Times New Roman" panose="02020603050405020304" pitchFamily="18" charset="0"/>
              </a:rPr>
              <a:t>У ліквідації аварії брали участь 600 000 людей: пожежники та медики, військовослужбовці та персонал станції – вони виконували свій обов’язок, ризикуючи своїм здоров’ям та життям.</a:t>
            </a:r>
            <a:endParaRPr lang="uk-UA" sz="2800" dirty="0">
              <a:latin typeface="Times New Roman" panose="02020603050405020304" pitchFamily="18" charset="0"/>
              <a:cs typeface="Times New Roman" panose="02020603050405020304" pitchFamily="18" charset="0"/>
            </a:endParaRPr>
          </a:p>
        </p:txBody>
      </p:sp>
      <p:sp>
        <p:nvSpPr>
          <p:cNvPr id="4" name="Прямокутник 3"/>
          <p:cNvSpPr/>
          <p:nvPr/>
        </p:nvSpPr>
        <p:spPr>
          <a:xfrm>
            <a:off x="246887" y="1580247"/>
            <a:ext cx="11329416" cy="954107"/>
          </a:xfrm>
          <a:prstGeom prst="rect">
            <a:avLst/>
          </a:prstGeom>
        </p:spPr>
        <p:txBody>
          <a:bodyPr wrap="square">
            <a:spAutoFit/>
          </a:bodyPr>
          <a:lstStyle/>
          <a:p>
            <a:pPr algn="just"/>
            <a:r>
              <a:rPr lang="uk-UA" sz="2800" dirty="0" smtClean="0">
                <a:latin typeface="Times New Roman" panose="02020603050405020304" pitchFamily="18" charset="0"/>
                <a:cs typeface="Times New Roman" panose="02020603050405020304" pitchFamily="18" charset="0"/>
              </a:rPr>
              <a:t>Всі ті, хто першими вийшли на лінію вогню, ступили у вируюче полум’я, в смертельну радіацію не за наказом командира, а за велінням совісті.</a:t>
            </a:r>
            <a:endParaRPr lang="uk-UA"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2"/>
          <a:srcRect l="54793" t="6195" r="11275" b="43584"/>
          <a:stretch/>
        </p:blipFill>
        <p:spPr>
          <a:xfrm>
            <a:off x="320040" y="2715768"/>
            <a:ext cx="4864608" cy="3220176"/>
          </a:xfrm>
          <a:prstGeom prst="rect">
            <a:avLst/>
          </a:prstGeom>
        </p:spPr>
      </p:pic>
      <p:pic>
        <p:nvPicPr>
          <p:cNvPr id="5" name="Рисунок 4"/>
          <p:cNvPicPr>
            <a:picLocks noChangeAspect="1"/>
          </p:cNvPicPr>
          <p:nvPr/>
        </p:nvPicPr>
        <p:blipFill rotWithShape="1">
          <a:blip r:embed="rId3"/>
          <a:srcRect l="15350" t="24387" r="35442" b="22969"/>
          <a:stretch/>
        </p:blipFill>
        <p:spPr>
          <a:xfrm>
            <a:off x="6256583" y="2569618"/>
            <a:ext cx="5594042" cy="3366326"/>
          </a:xfrm>
          <a:prstGeom prst="rect">
            <a:avLst/>
          </a:prstGeom>
        </p:spPr>
      </p:pic>
      <p:pic>
        <p:nvPicPr>
          <p:cNvPr id="6" name="Рисунок 5"/>
          <p:cNvPicPr>
            <a:picLocks noChangeAspect="1"/>
          </p:cNvPicPr>
          <p:nvPr/>
        </p:nvPicPr>
        <p:blipFill>
          <a:blip r:embed="rId4"/>
          <a:stretch>
            <a:fillRect/>
          </a:stretch>
        </p:blipFill>
        <p:spPr>
          <a:xfrm>
            <a:off x="3982080" y="4252781"/>
            <a:ext cx="3859031" cy="2676211"/>
          </a:xfrm>
          <a:prstGeom prst="rect">
            <a:avLst/>
          </a:prstGeom>
        </p:spPr>
      </p:pic>
      <p:pic>
        <p:nvPicPr>
          <p:cNvPr id="7" name="Рисунок 6"/>
          <p:cNvPicPr>
            <a:picLocks noChangeAspect="1"/>
          </p:cNvPicPr>
          <p:nvPr/>
        </p:nvPicPr>
        <p:blipFill>
          <a:blip r:embed="rId5"/>
          <a:stretch>
            <a:fillRect/>
          </a:stretch>
        </p:blipFill>
        <p:spPr>
          <a:xfrm>
            <a:off x="8235587" y="4508415"/>
            <a:ext cx="3444523" cy="2580774"/>
          </a:xfrm>
          <a:prstGeom prst="rect">
            <a:avLst/>
          </a:prstGeom>
        </p:spPr>
      </p:pic>
      <p:pic>
        <p:nvPicPr>
          <p:cNvPr id="8" name="Рисунок 7"/>
          <p:cNvPicPr>
            <a:picLocks noChangeAspect="1"/>
          </p:cNvPicPr>
          <p:nvPr/>
        </p:nvPicPr>
        <p:blipFill>
          <a:blip r:embed="rId6"/>
          <a:stretch>
            <a:fillRect/>
          </a:stretch>
        </p:blipFill>
        <p:spPr>
          <a:xfrm>
            <a:off x="163792" y="4555058"/>
            <a:ext cx="3539830" cy="2373934"/>
          </a:xfrm>
          <a:prstGeom prst="rect">
            <a:avLst/>
          </a:prstGeom>
        </p:spPr>
      </p:pic>
    </p:spTree>
    <p:extLst>
      <p:ext uri="{BB962C8B-B14F-4D97-AF65-F5344CB8AC3E}">
        <p14:creationId xmlns:p14="http://schemas.microsoft.com/office/powerpoint/2010/main" val="12307375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64592" y="113068"/>
            <a:ext cx="11841480" cy="2246769"/>
          </a:xfrm>
          <a:prstGeom prst="rect">
            <a:avLst/>
          </a:prstGeom>
        </p:spPr>
        <p:txBody>
          <a:bodyPr wrap="square">
            <a:spAutoFit/>
          </a:bodyPr>
          <a:lstStyle/>
          <a:p>
            <a:pPr algn="just"/>
            <a:r>
              <a:rPr lang="uk-UA" sz="2800" dirty="0" smtClean="0">
                <a:latin typeface="Times New Roman" panose="02020603050405020304" pitchFamily="18" charset="0"/>
                <a:cs typeface="Times New Roman" panose="02020603050405020304" pitchFamily="18" charset="0"/>
              </a:rPr>
              <a:t>- За даними Американської Комісії Ядерного Регулювання 28 робочих ЧАЕС померли протягом 4-х місяців після аварії</a:t>
            </a:r>
            <a:r>
              <a:rPr lang="uk-UA" sz="2800" dirty="0">
                <a:latin typeface="Times New Roman" panose="02020603050405020304" pitchFamily="18" charset="0"/>
                <a:cs typeface="Times New Roman" panose="02020603050405020304" pitchFamily="18" charset="0"/>
              </a:rPr>
              <a:t>. </a:t>
            </a:r>
            <a:endParaRPr lang="uk-UA" sz="2800" dirty="0" smtClean="0">
              <a:latin typeface="Times New Roman" panose="02020603050405020304" pitchFamily="18" charset="0"/>
              <a:cs typeface="Times New Roman" panose="02020603050405020304" pitchFamily="18" charset="0"/>
            </a:endParaRPr>
          </a:p>
          <a:p>
            <a:pPr marL="457200" indent="-457200" algn="just">
              <a:buFontTx/>
              <a:buChar char="-"/>
            </a:pPr>
            <a:r>
              <a:rPr lang="uk-UA" sz="2800" dirty="0" smtClean="0">
                <a:latin typeface="Times New Roman" panose="02020603050405020304" pitchFamily="18" charset="0"/>
                <a:cs typeface="Times New Roman" panose="02020603050405020304" pitchFamily="18" charset="0"/>
              </a:rPr>
              <a:t>З </a:t>
            </a:r>
            <a:r>
              <a:rPr lang="uk-UA" sz="2800" dirty="0">
                <a:latin typeface="Times New Roman" panose="02020603050405020304" pitchFamily="18" charset="0"/>
                <a:cs typeface="Times New Roman" panose="02020603050405020304" pitchFamily="18" charset="0"/>
              </a:rPr>
              <a:t>найближчого міста Прип'яті для гасіння пожежі  було вивезено понад 100 пожежників. Саме вони взяли на себе найбільшу дозу опромінення</a:t>
            </a:r>
            <a:r>
              <a:rPr lang="uk-UA" sz="2800" dirty="0" smtClean="0">
                <a:latin typeface="Times New Roman" panose="02020603050405020304" pitchFamily="18" charset="0"/>
                <a:cs typeface="Times New Roman" panose="02020603050405020304" pitchFamily="18" charset="0"/>
              </a:rPr>
              <a:t>.</a:t>
            </a:r>
          </a:p>
          <a:p>
            <a:pPr algn="just"/>
            <a:endParaRPr lang="uk-UA"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205840" y="1969698"/>
            <a:ext cx="4524061" cy="3391340"/>
          </a:xfrm>
          <a:prstGeom prst="rect">
            <a:avLst/>
          </a:prstGeom>
        </p:spPr>
      </p:pic>
      <p:pic>
        <p:nvPicPr>
          <p:cNvPr id="4" name="Рисунок 3"/>
          <p:cNvPicPr>
            <a:picLocks noChangeAspect="1"/>
          </p:cNvPicPr>
          <p:nvPr/>
        </p:nvPicPr>
        <p:blipFill>
          <a:blip r:embed="rId3"/>
          <a:stretch>
            <a:fillRect/>
          </a:stretch>
        </p:blipFill>
        <p:spPr>
          <a:xfrm>
            <a:off x="4771149" y="2605513"/>
            <a:ext cx="2789542" cy="4124343"/>
          </a:xfrm>
          <a:prstGeom prst="rect">
            <a:avLst/>
          </a:prstGeom>
        </p:spPr>
      </p:pic>
      <p:pic>
        <p:nvPicPr>
          <p:cNvPr id="5" name="Рисунок 4"/>
          <p:cNvPicPr>
            <a:picLocks noChangeAspect="1"/>
          </p:cNvPicPr>
          <p:nvPr/>
        </p:nvPicPr>
        <p:blipFill rotWithShape="1">
          <a:blip r:embed="rId4"/>
          <a:srcRect l="-440" t="26986" r="2492" b="-10174"/>
          <a:stretch/>
        </p:blipFill>
        <p:spPr>
          <a:xfrm>
            <a:off x="7870446" y="1969698"/>
            <a:ext cx="3925314" cy="2785004"/>
          </a:xfrm>
          <a:prstGeom prst="rect">
            <a:avLst/>
          </a:prstGeom>
        </p:spPr>
      </p:pic>
      <p:pic>
        <p:nvPicPr>
          <p:cNvPr id="7" name="Рисунок 6"/>
          <p:cNvPicPr>
            <a:picLocks noChangeAspect="1"/>
          </p:cNvPicPr>
          <p:nvPr/>
        </p:nvPicPr>
        <p:blipFill>
          <a:blip r:embed="rId5"/>
          <a:stretch>
            <a:fillRect/>
          </a:stretch>
        </p:blipFill>
        <p:spPr>
          <a:xfrm>
            <a:off x="8206636" y="4552615"/>
            <a:ext cx="3263313" cy="2177241"/>
          </a:xfrm>
          <a:prstGeom prst="rect">
            <a:avLst/>
          </a:prstGeom>
        </p:spPr>
      </p:pic>
    </p:spTree>
    <p:extLst>
      <p:ext uri="{BB962C8B-B14F-4D97-AF65-F5344CB8AC3E}">
        <p14:creationId xmlns:p14="http://schemas.microsoft.com/office/powerpoint/2010/main" val="23052271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12401" y="63977"/>
            <a:ext cx="11575383" cy="6611143"/>
          </a:xfrm>
          <a:prstGeom prst="rect">
            <a:avLst/>
          </a:prstGeom>
        </p:spPr>
      </p:pic>
    </p:spTree>
    <p:extLst>
      <p:ext uri="{BB962C8B-B14F-4D97-AF65-F5344CB8AC3E}">
        <p14:creationId xmlns:p14="http://schemas.microsoft.com/office/powerpoint/2010/main" val="3447517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p:cNvSpPr/>
          <p:nvPr/>
        </p:nvSpPr>
        <p:spPr>
          <a:xfrm>
            <a:off x="0" y="709994"/>
            <a:ext cx="9671304" cy="584775"/>
          </a:xfrm>
          <a:prstGeom prst="rect">
            <a:avLst/>
          </a:prstGeom>
        </p:spPr>
        <p:txBody>
          <a:bodyPr wrap="square">
            <a:spAutoFit/>
          </a:bodyPr>
          <a:lstStyle/>
          <a:p>
            <a:pPr algn="just"/>
            <a:r>
              <a:rPr lang="ru-RU" sz="3200" dirty="0" err="1">
                <a:latin typeface="Times New Roman" panose="02020603050405020304" pitchFamily="18" charset="0"/>
                <a:cs typeface="Times New Roman" panose="02020603050405020304" pitchFamily="18" charset="0"/>
              </a:rPr>
              <a:t>Вогонь</a:t>
            </a:r>
            <a:r>
              <a:rPr lang="ru-RU" sz="3200" dirty="0">
                <a:latin typeface="Times New Roman" panose="02020603050405020304" pitchFamily="18" charset="0"/>
                <a:cs typeface="Times New Roman" panose="02020603050405020304" pitchFamily="18" charset="0"/>
              </a:rPr>
              <a:t> гасили до 5 </a:t>
            </a:r>
            <a:r>
              <a:rPr lang="ru-RU" sz="3200" dirty="0" err="1">
                <a:latin typeface="Times New Roman" panose="02020603050405020304" pitchFamily="18" charset="0"/>
                <a:cs typeface="Times New Roman" panose="02020603050405020304" pitchFamily="18" charset="0"/>
              </a:rPr>
              <a:t>години</a:t>
            </a:r>
            <a:r>
              <a:rPr lang="ru-RU" sz="3200" dirty="0">
                <a:latin typeface="Times New Roman" panose="02020603050405020304" pitchFamily="18" charset="0"/>
                <a:cs typeface="Times New Roman" panose="02020603050405020304" pitchFamily="18" charset="0"/>
              </a:rPr>
              <a:t> ранку</a:t>
            </a:r>
            <a:r>
              <a:rPr lang="ru-RU" sz="2800" dirty="0">
                <a:latin typeface="Times New Roman" panose="02020603050405020304" pitchFamily="18" charset="0"/>
                <a:cs typeface="Times New Roman" panose="02020603050405020304" pitchFamily="18" charset="0"/>
              </a:rPr>
              <a:t>. </a:t>
            </a:r>
            <a:endParaRPr lang="uk-UA" sz="2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5924892" y="420625"/>
            <a:ext cx="6162729" cy="4230986"/>
          </a:xfrm>
          <a:prstGeom prst="rect">
            <a:avLst/>
          </a:prstGeom>
        </p:spPr>
      </p:pic>
      <p:sp>
        <p:nvSpPr>
          <p:cNvPr id="5" name="Прямокутник 4"/>
          <p:cNvSpPr/>
          <p:nvPr/>
        </p:nvSpPr>
        <p:spPr>
          <a:xfrm>
            <a:off x="5924892" y="4770483"/>
            <a:ext cx="6501804" cy="1384995"/>
          </a:xfrm>
          <a:prstGeom prst="rect">
            <a:avLst/>
          </a:prstGeom>
        </p:spPr>
        <p:txBody>
          <a:bodyPr wrap="square">
            <a:spAutoFit/>
          </a:bodyPr>
          <a:lstStyle/>
          <a:p>
            <a:r>
              <a:rPr lang="ru-RU" sz="2800" dirty="0">
                <a:solidFill>
                  <a:prstClr val="black"/>
                </a:solidFill>
                <a:latin typeface="Times New Roman" panose="02020603050405020304" pitchFamily="18" charset="0"/>
                <a:cs typeface="Times New Roman" panose="02020603050405020304" pitchFamily="18" charset="0"/>
              </a:rPr>
              <a:t>У </a:t>
            </a:r>
            <a:r>
              <a:rPr lang="ru-RU" sz="2800" dirty="0" err="1">
                <a:solidFill>
                  <a:prstClr val="black"/>
                </a:solidFill>
                <a:latin typeface="Times New Roman" panose="02020603050405020304" pitchFamily="18" charset="0"/>
                <a:cs typeface="Times New Roman" panose="02020603050405020304" pitchFamily="18" charset="0"/>
              </a:rPr>
              <a:t>середині</a:t>
            </a:r>
            <a:r>
              <a:rPr lang="ru-RU" sz="2800" dirty="0">
                <a:solidFill>
                  <a:prstClr val="black"/>
                </a:solidFill>
                <a:latin typeface="Times New Roman" panose="02020603050405020304" pitchFamily="18" charset="0"/>
                <a:cs typeface="Times New Roman" panose="02020603050405020304" pitchFamily="18" charset="0"/>
              </a:rPr>
              <a:t> четвертого блоку </a:t>
            </a:r>
            <a:r>
              <a:rPr lang="ru-RU" sz="2800" dirty="0" err="1">
                <a:solidFill>
                  <a:prstClr val="black"/>
                </a:solidFill>
                <a:latin typeface="Times New Roman" panose="02020603050405020304" pitchFamily="18" charset="0"/>
                <a:cs typeface="Times New Roman" panose="02020603050405020304" pitchFamily="18" charset="0"/>
              </a:rPr>
              <a:t>його</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вдалося</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загасити</a:t>
            </a:r>
            <a:r>
              <a:rPr lang="ru-RU" sz="2800" dirty="0">
                <a:solidFill>
                  <a:prstClr val="black"/>
                </a:solidFill>
                <a:latin typeface="Times New Roman" panose="02020603050405020304" pitchFamily="18" charset="0"/>
                <a:cs typeface="Times New Roman" panose="02020603050405020304" pitchFamily="18" charset="0"/>
              </a:rPr>
              <a:t> лише 9</a:t>
            </a:r>
            <a:r>
              <a:rPr lang="ru-RU" sz="2800" dirty="0" smtClean="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травня</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smtClean="0">
                <a:solidFill>
                  <a:prstClr val="black"/>
                </a:solidFill>
                <a:latin typeface="Times New Roman" panose="02020603050405020304" pitchFamily="18" charset="0"/>
                <a:cs typeface="Times New Roman" panose="02020603050405020304" pitchFamily="18" charset="0"/>
              </a:rPr>
              <a:t>1986 р., </a:t>
            </a:r>
            <a:r>
              <a:rPr lang="ru-RU" sz="2800" dirty="0">
                <a:solidFill>
                  <a:prstClr val="black"/>
                </a:solidFill>
                <a:latin typeface="Times New Roman" panose="02020603050405020304" pitchFamily="18" charset="0"/>
                <a:cs typeface="Times New Roman" panose="02020603050405020304" pitchFamily="18" charset="0"/>
              </a:rPr>
              <a:t>коли </a:t>
            </a:r>
            <a:r>
              <a:rPr lang="ru-RU" sz="2800" dirty="0" err="1">
                <a:solidFill>
                  <a:prstClr val="black"/>
                </a:solidFill>
                <a:latin typeface="Times New Roman" panose="02020603050405020304" pitchFamily="18" charset="0"/>
                <a:cs typeface="Times New Roman" panose="02020603050405020304" pitchFamily="18" charset="0"/>
              </a:rPr>
              <a:t>більша</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частина</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графіту</a:t>
            </a:r>
            <a:r>
              <a:rPr lang="ru-RU" sz="2800" dirty="0">
                <a:solidFill>
                  <a:prstClr val="black"/>
                </a:solidFill>
                <a:latin typeface="Times New Roman" panose="02020603050405020304" pitchFamily="18" charset="0"/>
                <a:cs typeface="Times New Roman" panose="02020603050405020304" pitchFamily="18" charset="0"/>
              </a:rPr>
              <a:t> </a:t>
            </a:r>
            <a:r>
              <a:rPr lang="ru-RU" sz="2800" dirty="0" err="1">
                <a:solidFill>
                  <a:prstClr val="black"/>
                </a:solidFill>
                <a:latin typeface="Times New Roman" panose="02020603050405020304" pitchFamily="18" charset="0"/>
                <a:cs typeface="Times New Roman" panose="02020603050405020304" pitchFamily="18" charset="0"/>
              </a:rPr>
              <a:t>згоріла</a:t>
            </a:r>
            <a:r>
              <a:rPr lang="ru-RU" sz="2800" dirty="0">
                <a:solidFill>
                  <a:prstClr val="black"/>
                </a:solidFill>
                <a:latin typeface="Times New Roman" panose="02020603050405020304" pitchFamily="18" charset="0"/>
                <a:cs typeface="Times New Roman" panose="02020603050405020304" pitchFamily="18" charset="0"/>
              </a:rPr>
              <a:t>.</a:t>
            </a:r>
            <a:endParaRPr lang="uk-UA" dirty="0"/>
          </a:p>
        </p:txBody>
      </p:sp>
      <p:pic>
        <p:nvPicPr>
          <p:cNvPr id="6" name="Рисунок 5"/>
          <p:cNvPicPr>
            <a:picLocks noChangeAspect="1"/>
          </p:cNvPicPr>
          <p:nvPr/>
        </p:nvPicPr>
        <p:blipFill rotWithShape="1">
          <a:blip r:embed="rId3"/>
          <a:srcRect l="-1" t="11120" r="-7945" b="40525"/>
          <a:stretch/>
        </p:blipFill>
        <p:spPr>
          <a:xfrm>
            <a:off x="284988" y="1584137"/>
            <a:ext cx="5924892" cy="3543352"/>
          </a:xfrm>
          <a:prstGeom prst="rect">
            <a:avLst/>
          </a:prstGeom>
        </p:spPr>
      </p:pic>
    </p:spTree>
    <p:extLst>
      <p:ext uri="{BB962C8B-B14F-4D97-AF65-F5344CB8AC3E}">
        <p14:creationId xmlns:p14="http://schemas.microsoft.com/office/powerpoint/2010/main" val="357927558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TotalTime>
  <Words>2006</Words>
  <Application>Microsoft Office PowerPoint</Application>
  <PresentationFormat>Широкоэкранный</PresentationFormat>
  <Paragraphs>126</Paragraphs>
  <Slides>49</Slides>
  <Notes>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49</vt:i4>
      </vt:variant>
    </vt:vector>
  </HeadingPairs>
  <TitlesOfParts>
    <vt:vector size="55" baseType="lpstr">
      <vt:lpstr>Arial</vt:lpstr>
      <vt:lpstr>Calibri</vt:lpstr>
      <vt:lpstr>Calibri Light</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Інститут модернізації змісту освіти</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user</dc:creator>
  <cp:lastModifiedBy>User</cp:lastModifiedBy>
  <cp:revision>72</cp:revision>
  <dcterms:created xsi:type="dcterms:W3CDTF">2021-04-12T18:47:53Z</dcterms:created>
  <dcterms:modified xsi:type="dcterms:W3CDTF">2021-04-25T17:02:38Z</dcterms:modified>
</cp:coreProperties>
</file>